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67" r:id="rId4"/>
    <p:sldId id="258" r:id="rId5"/>
    <p:sldId id="259" r:id="rId6"/>
    <p:sldId id="268" r:id="rId7"/>
    <p:sldId id="260" r:id="rId8"/>
    <p:sldId id="269" r:id="rId9"/>
    <p:sldId id="270" r:id="rId10"/>
    <p:sldId id="263" r:id="rId11"/>
    <p:sldId id="264" r:id="rId12"/>
    <p:sldId id="265" r:id="rId13"/>
    <p:sldId id="266" r:id="rId14"/>
  </p:sldIdLst>
  <p:sldSz cx="14630400" cy="8229600"/>
  <p:notesSz cx="8229600" cy="14630400"/>
  <p:embeddedFontLst>
    <p:embeddedFont>
      <p:font typeface="Fira Sans" panose="020B0503050000020004" pitchFamily="34" charset="0"/>
      <p:regular r:id="rId16"/>
      <p:bold r:id="rId17"/>
    </p:embeddedFont>
    <p:embeddedFont>
      <p:font typeface="Inconsolata Bold" pitchFamily="1" charset="0"/>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80"/>
    <a:srgbClr val="241631"/>
    <a:srgbClr val="66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171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41066"/>
            <a:ext cx="8205244" cy="1417558"/>
          </a:xfrm>
          <a:prstGeom prst="rect">
            <a:avLst/>
          </a:prstGeom>
          <a:noFill/>
          <a:ln/>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Federated Learning: </a:t>
            </a:r>
          </a:p>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A New Era of Decentralized AI</a:t>
            </a:r>
            <a:endParaRPr lang="en-US" sz="4450" dirty="0"/>
          </a:p>
        </p:txBody>
      </p:sp>
      <p:sp>
        <p:nvSpPr>
          <p:cNvPr id="4" name="Text 1"/>
          <p:cNvSpPr/>
          <p:nvPr/>
        </p:nvSpPr>
        <p:spPr>
          <a:xfrm>
            <a:off x="1270040" y="3578899"/>
            <a:ext cx="7556421" cy="1088708"/>
          </a:xfrm>
          <a:prstGeom prst="rect">
            <a:avLst/>
          </a:prstGeom>
          <a:noFill/>
          <a:ln/>
        </p:spPr>
        <p:txBody>
          <a:bodyPr wrap="square" lIns="0" tIns="0" rIns="0" bIns="0" rtlCol="0" anchor="t"/>
          <a:lstStyle/>
          <a:p>
            <a:pPr>
              <a:lnSpc>
                <a:spcPts val="2850"/>
              </a:lnSpc>
            </a:pPr>
            <a:r>
              <a:rPr lang="en-IN" sz="2400" dirty="0">
                <a:solidFill>
                  <a:schemeClr val="bg1"/>
                </a:solidFill>
              </a:rPr>
              <a:t>Revolutionizing Privacy-Preserving Machine Learning</a:t>
            </a:r>
          </a:p>
          <a:p>
            <a:pPr marL="0" indent="0">
              <a:lnSpc>
                <a:spcPts val="2850"/>
              </a:lnSpc>
              <a:buNone/>
            </a:pPr>
            <a:endParaRPr lang="en-US" sz="1750" dirty="0"/>
          </a:p>
        </p:txBody>
      </p:sp>
      <p:sp>
        <p:nvSpPr>
          <p:cNvPr id="7" name="Text 3"/>
          <p:cNvSpPr/>
          <p:nvPr/>
        </p:nvSpPr>
        <p:spPr>
          <a:xfrm>
            <a:off x="793790" y="5066223"/>
            <a:ext cx="2972276" cy="396835"/>
          </a:xfrm>
          <a:prstGeom prst="rect">
            <a:avLst/>
          </a:prstGeom>
          <a:noFill/>
          <a:ln/>
        </p:spPr>
        <p:txBody>
          <a:bodyPr wrap="none" lIns="0" tIns="0" rIns="0" bIns="0" rtlCol="0" anchor="t"/>
          <a:lstStyle/>
          <a:p>
            <a:pPr marL="0" indent="0" algn="l">
              <a:lnSpc>
                <a:spcPts val="3100"/>
              </a:lnSpc>
              <a:buNone/>
            </a:pPr>
            <a:r>
              <a:rPr lang="en-US" b="1" dirty="0">
                <a:solidFill>
                  <a:srgbClr val="DAD1E6"/>
                </a:solidFill>
                <a:latin typeface="Fira Sans" panose="020B0503050000020004" pitchFamily="34" charset="0"/>
                <a:ea typeface="Fira Sans Bold" pitchFamily="34" charset="-122"/>
                <a:cs typeface="Fira Sans Bold" pitchFamily="34" charset="-120"/>
              </a:rPr>
              <a:t>Presented By  </a:t>
            </a:r>
            <a:r>
              <a:rPr lang="en-US" b="1" dirty="0" err="1">
                <a:solidFill>
                  <a:srgbClr val="DAD1E6"/>
                </a:solidFill>
                <a:latin typeface="Fira Sans" panose="020B0503050000020004" pitchFamily="34" charset="0"/>
                <a:ea typeface="Fira Sans Bold" pitchFamily="34" charset="-122"/>
                <a:cs typeface="Fira Sans Bold" pitchFamily="34" charset="-120"/>
              </a:rPr>
              <a:t>Gurram</a:t>
            </a:r>
            <a:r>
              <a:rPr lang="en-US" b="1" dirty="0">
                <a:solidFill>
                  <a:srgbClr val="DAD1E6"/>
                </a:solidFill>
                <a:latin typeface="Fira Sans" panose="020B0503050000020004" pitchFamily="34" charset="0"/>
                <a:ea typeface="Fira Sans Bold" pitchFamily="34" charset="-122"/>
                <a:cs typeface="Fira Sans Bold" pitchFamily="34" charset="-120"/>
              </a:rPr>
              <a:t> Shravani</a:t>
            </a:r>
          </a:p>
          <a:p>
            <a:pPr marL="0" indent="0" algn="l">
              <a:lnSpc>
                <a:spcPts val="3100"/>
              </a:lnSpc>
              <a:buNone/>
            </a:pPr>
            <a:r>
              <a:rPr lang="en-US" b="1" dirty="0">
                <a:solidFill>
                  <a:srgbClr val="DAD1E6"/>
                </a:solidFill>
                <a:latin typeface="Fira Sans" panose="020B0503050000020004" pitchFamily="34" charset="0"/>
                <a:ea typeface="Fira Sans Bold" pitchFamily="34" charset="-122"/>
                <a:cs typeface="Fira Sans Bold" pitchFamily="34" charset="-120"/>
              </a:rPr>
              <a:t>Hall Ticket No: 2203A52024</a:t>
            </a:r>
          </a:p>
          <a:p>
            <a:pPr marL="0" indent="0" algn="l">
              <a:lnSpc>
                <a:spcPts val="3100"/>
              </a:lnSpc>
              <a:buNone/>
            </a:pPr>
            <a:r>
              <a:rPr lang="en-US" b="1" dirty="0">
                <a:solidFill>
                  <a:srgbClr val="DAD1E6"/>
                </a:solidFill>
                <a:latin typeface="Fira Sans" panose="020B0503050000020004" pitchFamily="34" charset="0"/>
                <a:ea typeface="Fira Sans Bold" pitchFamily="34" charset="-122"/>
                <a:cs typeface="Fira Sans Bold" pitchFamily="34" charset="-120"/>
              </a:rPr>
              <a:t>Course: Technical Seminar</a:t>
            </a:r>
          </a:p>
        </p:txBody>
      </p:sp>
      <p:sp>
        <p:nvSpPr>
          <p:cNvPr id="6" name="TextBox 5">
            <a:extLst>
              <a:ext uri="{FF2B5EF4-FFF2-40B4-BE49-F238E27FC236}">
                <a16:creationId xmlns:a16="http://schemas.microsoft.com/office/drawing/2014/main" id="{A79B4653-21E7-7F8C-4404-92BA9B76E867}"/>
              </a:ext>
            </a:extLst>
          </p:cNvPr>
          <p:cNvSpPr txBox="1"/>
          <p:nvPr/>
        </p:nvSpPr>
        <p:spPr>
          <a:xfrm>
            <a:off x="4784900" y="5066223"/>
            <a:ext cx="7315200" cy="1246688"/>
          </a:xfrm>
          <a:prstGeom prst="rect">
            <a:avLst/>
          </a:prstGeom>
          <a:noFill/>
        </p:spPr>
        <p:txBody>
          <a:bodyPr wrap="square">
            <a:spAutoFit/>
          </a:bodyPr>
          <a:lstStyle/>
          <a:p>
            <a:pPr marL="0" indent="0" algn="l">
              <a:lnSpc>
                <a:spcPts val="3100"/>
              </a:lnSpc>
              <a:buNone/>
            </a:pPr>
            <a:r>
              <a:rPr lang="en-US" sz="1800" b="1" dirty="0">
                <a:solidFill>
                  <a:srgbClr val="DAD1E6"/>
                </a:solidFill>
                <a:latin typeface="Fira Sans" panose="020B0503050000020004" pitchFamily="34" charset="0"/>
              </a:rPr>
              <a:t>Guided By: Dr. P. Chandra Shekar Reddy</a:t>
            </a:r>
          </a:p>
          <a:p>
            <a:pPr marL="0" indent="0" algn="l">
              <a:lnSpc>
                <a:spcPts val="3100"/>
              </a:lnSpc>
              <a:buNone/>
            </a:pPr>
            <a:r>
              <a:rPr lang="en-US" b="1" dirty="0">
                <a:solidFill>
                  <a:srgbClr val="DAD1E6"/>
                </a:solidFill>
                <a:latin typeface="Fira Sans" panose="020B0503050000020004" pitchFamily="34" charset="0"/>
              </a:rPr>
              <a:t>Professor of CSE </a:t>
            </a:r>
          </a:p>
          <a:p>
            <a:pPr marL="0" indent="0" algn="l">
              <a:lnSpc>
                <a:spcPts val="3100"/>
              </a:lnSpc>
              <a:buNone/>
            </a:pPr>
            <a:r>
              <a:rPr lang="en-US" sz="1800" b="1" dirty="0">
                <a:solidFill>
                  <a:srgbClr val="DAD1E6"/>
                </a:solidFill>
                <a:latin typeface="Fira Sans" panose="020B0503050000020004" pitchFamily="34" charset="0"/>
              </a:rPr>
              <a:t>SR University, Warangal, Ts, India.  </a:t>
            </a:r>
            <a:endParaRPr lang="en-US" sz="1800" dirty="0">
              <a:latin typeface="Fira Sans" panose="020B05030500000200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47405"/>
            <a:ext cx="6520220"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Real-World Case Studies</a:t>
            </a:r>
            <a:endParaRPr lang="en-US" sz="4450" dirty="0"/>
          </a:p>
        </p:txBody>
      </p:sp>
      <p:pic>
        <p:nvPicPr>
          <p:cNvPr id="3" name="Image 0" descr="preencoded.png"/>
          <p:cNvPicPr>
            <a:picLocks noChangeAspect="1"/>
          </p:cNvPicPr>
          <p:nvPr/>
        </p:nvPicPr>
        <p:blipFill>
          <a:blip r:embed="rId3"/>
          <a:stretch>
            <a:fillRect/>
          </a:stretch>
        </p:blipFill>
        <p:spPr>
          <a:xfrm>
            <a:off x="793790" y="2309813"/>
            <a:ext cx="4120753" cy="2546747"/>
          </a:xfrm>
          <a:prstGeom prst="rect">
            <a:avLst/>
          </a:prstGeom>
        </p:spPr>
      </p:pic>
      <p:sp>
        <p:nvSpPr>
          <p:cNvPr id="4" name="Text 1"/>
          <p:cNvSpPr/>
          <p:nvPr/>
        </p:nvSpPr>
        <p:spPr>
          <a:xfrm>
            <a:off x="793790" y="514004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Google Gboard</a:t>
            </a:r>
            <a:endParaRPr lang="en-US" sz="2200" dirty="0"/>
          </a:p>
        </p:txBody>
      </p:sp>
      <p:sp>
        <p:nvSpPr>
          <p:cNvPr id="5" name="Text 2"/>
          <p:cNvSpPr/>
          <p:nvPr/>
        </p:nvSpPr>
        <p:spPr>
          <a:xfrm>
            <a:off x="793790" y="5630466"/>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Uses FL to personalize predictive text without uploading user data, improving user experience.</a:t>
            </a:r>
            <a:endParaRPr lang="en-US" sz="1750" dirty="0"/>
          </a:p>
        </p:txBody>
      </p:sp>
      <p:pic>
        <p:nvPicPr>
          <p:cNvPr id="6" name="Image 1" descr="preencoded.png"/>
          <p:cNvPicPr>
            <a:picLocks noChangeAspect="1"/>
          </p:cNvPicPr>
          <p:nvPr/>
        </p:nvPicPr>
        <p:blipFill>
          <a:blip r:embed="rId4"/>
          <a:stretch>
            <a:fillRect/>
          </a:stretch>
        </p:blipFill>
        <p:spPr>
          <a:xfrm>
            <a:off x="5254704" y="2309813"/>
            <a:ext cx="4120872" cy="2546866"/>
          </a:xfrm>
          <a:prstGeom prst="rect">
            <a:avLst/>
          </a:prstGeom>
        </p:spPr>
      </p:pic>
      <p:sp>
        <p:nvSpPr>
          <p:cNvPr id="7" name="Text 3"/>
          <p:cNvSpPr/>
          <p:nvPr/>
        </p:nvSpPr>
        <p:spPr>
          <a:xfrm>
            <a:off x="5254704" y="5140166"/>
            <a:ext cx="3400544"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Healthcare Collaboration</a:t>
            </a:r>
            <a:endParaRPr lang="en-US" sz="2200" dirty="0"/>
          </a:p>
        </p:txBody>
      </p:sp>
      <p:sp>
        <p:nvSpPr>
          <p:cNvPr id="8" name="Text 4"/>
          <p:cNvSpPr/>
          <p:nvPr/>
        </p:nvSpPr>
        <p:spPr>
          <a:xfrm>
            <a:off x="5254704" y="5630585"/>
            <a:ext cx="4120872" cy="1451610"/>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Hospitals train shared models for cancer detection while preserving privacy, improving accuracy and efficiency.</a:t>
            </a:r>
            <a:endParaRPr lang="en-US" sz="1750" dirty="0"/>
          </a:p>
        </p:txBody>
      </p:sp>
      <p:pic>
        <p:nvPicPr>
          <p:cNvPr id="9" name="Image 2" descr="preencoded.png"/>
          <p:cNvPicPr>
            <a:picLocks noChangeAspect="1"/>
          </p:cNvPicPr>
          <p:nvPr/>
        </p:nvPicPr>
        <p:blipFill>
          <a:blip r:embed="rId5"/>
          <a:stretch>
            <a:fillRect/>
          </a:stretch>
        </p:blipFill>
        <p:spPr>
          <a:xfrm>
            <a:off x="9715738" y="2309813"/>
            <a:ext cx="4120753" cy="2546747"/>
          </a:xfrm>
          <a:prstGeom prst="rect">
            <a:avLst/>
          </a:prstGeom>
        </p:spPr>
      </p:pic>
      <p:sp>
        <p:nvSpPr>
          <p:cNvPr id="10" name="Text 5"/>
          <p:cNvSpPr/>
          <p:nvPr/>
        </p:nvSpPr>
        <p:spPr>
          <a:xfrm>
            <a:off x="9715738" y="5140047"/>
            <a:ext cx="3825597"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IoT and Autonomous Vehicles</a:t>
            </a:r>
            <a:endParaRPr lang="en-US" sz="2200" dirty="0"/>
          </a:p>
        </p:txBody>
      </p:sp>
      <p:sp>
        <p:nvSpPr>
          <p:cNvPr id="11" name="Text 6"/>
          <p:cNvSpPr/>
          <p:nvPr/>
        </p:nvSpPr>
        <p:spPr>
          <a:xfrm>
            <a:off x="9715738" y="5630466"/>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FL enhances smart systems for navigation and efficiency, improving safety and performance.</a:t>
            </a:r>
            <a:endParaRPr lang="en-US" sz="1750" dirty="0"/>
          </a:p>
        </p:txBody>
      </p:sp>
      <p:sp>
        <p:nvSpPr>
          <p:cNvPr id="12" name="TextBox 11">
            <a:extLst>
              <a:ext uri="{FF2B5EF4-FFF2-40B4-BE49-F238E27FC236}">
                <a16:creationId xmlns:a16="http://schemas.microsoft.com/office/drawing/2014/main" id="{E43B3457-710A-AFBF-B9AB-E328D0E4D44F}"/>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78374"/>
            <a:ext cx="7937659"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Future of Federated Learning</a:t>
            </a:r>
            <a:endParaRPr lang="en-US" sz="4450" dirty="0"/>
          </a:p>
        </p:txBody>
      </p:sp>
      <p:sp>
        <p:nvSpPr>
          <p:cNvPr id="3" name="Shape 1"/>
          <p:cNvSpPr/>
          <p:nvPr/>
        </p:nvSpPr>
        <p:spPr>
          <a:xfrm>
            <a:off x="793790" y="2440781"/>
            <a:ext cx="2173724" cy="1306949"/>
          </a:xfrm>
          <a:prstGeom prst="roundRect">
            <a:avLst>
              <a:gd name="adj" fmla="val 2603"/>
            </a:avLst>
          </a:prstGeom>
          <a:solidFill>
            <a:srgbClr val="433550"/>
          </a:solidFill>
          <a:ln/>
        </p:spPr>
      </p:sp>
      <p:sp>
        <p:nvSpPr>
          <p:cNvPr id="4" name="Text 2"/>
          <p:cNvSpPr/>
          <p:nvPr/>
        </p:nvSpPr>
        <p:spPr>
          <a:xfrm>
            <a:off x="1020604" y="2867501"/>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1</a:t>
            </a:r>
            <a:endParaRPr lang="en-US" sz="2200" dirty="0"/>
          </a:p>
        </p:txBody>
      </p:sp>
      <p:sp>
        <p:nvSpPr>
          <p:cNvPr id="5" name="Text 3"/>
          <p:cNvSpPr/>
          <p:nvPr/>
        </p:nvSpPr>
        <p:spPr>
          <a:xfrm>
            <a:off x="3194328" y="2667595"/>
            <a:ext cx="3825597"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Advanced Privacy Techniques</a:t>
            </a:r>
            <a:endParaRPr lang="en-US" sz="2200" dirty="0"/>
          </a:p>
        </p:txBody>
      </p:sp>
      <p:sp>
        <p:nvSpPr>
          <p:cNvPr id="6" name="Text 4"/>
          <p:cNvSpPr/>
          <p:nvPr/>
        </p:nvSpPr>
        <p:spPr>
          <a:xfrm>
            <a:off x="3194328" y="3158014"/>
            <a:ext cx="9839563"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Homomorphic encryption and secure protocols are being developed to further enhance privacy.</a:t>
            </a:r>
            <a:endParaRPr lang="en-US" sz="1750" dirty="0"/>
          </a:p>
        </p:txBody>
      </p:sp>
      <p:sp>
        <p:nvSpPr>
          <p:cNvPr id="7" name="Shape 5"/>
          <p:cNvSpPr/>
          <p:nvPr/>
        </p:nvSpPr>
        <p:spPr>
          <a:xfrm>
            <a:off x="3080861" y="3732490"/>
            <a:ext cx="10642402" cy="15240"/>
          </a:xfrm>
          <a:prstGeom prst="roundRect">
            <a:avLst>
              <a:gd name="adj" fmla="val 223256"/>
            </a:avLst>
          </a:prstGeom>
          <a:solidFill>
            <a:srgbClr val="5C4E69"/>
          </a:solidFill>
          <a:ln/>
        </p:spPr>
      </p:sp>
      <p:sp>
        <p:nvSpPr>
          <p:cNvPr id="8" name="Shape 6"/>
          <p:cNvSpPr/>
          <p:nvPr/>
        </p:nvSpPr>
        <p:spPr>
          <a:xfrm>
            <a:off x="793790" y="3861078"/>
            <a:ext cx="4347567" cy="1306949"/>
          </a:xfrm>
          <a:prstGeom prst="roundRect">
            <a:avLst>
              <a:gd name="adj" fmla="val 2603"/>
            </a:avLst>
          </a:prstGeom>
          <a:solidFill>
            <a:srgbClr val="433550"/>
          </a:solidFill>
          <a:ln/>
        </p:spPr>
      </p:sp>
      <p:sp>
        <p:nvSpPr>
          <p:cNvPr id="9" name="Text 7"/>
          <p:cNvSpPr/>
          <p:nvPr/>
        </p:nvSpPr>
        <p:spPr>
          <a:xfrm>
            <a:off x="1020604" y="4287798"/>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2</a:t>
            </a:r>
            <a:endParaRPr lang="en-US" sz="2200" dirty="0"/>
          </a:p>
        </p:txBody>
      </p:sp>
      <p:sp>
        <p:nvSpPr>
          <p:cNvPr id="10" name="Text 8"/>
          <p:cNvSpPr/>
          <p:nvPr/>
        </p:nvSpPr>
        <p:spPr>
          <a:xfrm>
            <a:off x="5368171" y="408789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New Applications</a:t>
            </a:r>
            <a:endParaRPr lang="en-US" sz="2200" dirty="0"/>
          </a:p>
        </p:txBody>
      </p:sp>
      <p:sp>
        <p:nvSpPr>
          <p:cNvPr id="11" name="Text 9"/>
          <p:cNvSpPr/>
          <p:nvPr/>
        </p:nvSpPr>
        <p:spPr>
          <a:xfrm>
            <a:off x="5368171" y="4578310"/>
            <a:ext cx="7790498"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FL has potential applications in autonomous systems, robotics, and edge AI.</a:t>
            </a:r>
            <a:endParaRPr lang="en-US" sz="1750" dirty="0"/>
          </a:p>
        </p:txBody>
      </p:sp>
      <p:sp>
        <p:nvSpPr>
          <p:cNvPr id="12" name="Shape 10"/>
          <p:cNvSpPr/>
          <p:nvPr/>
        </p:nvSpPr>
        <p:spPr>
          <a:xfrm>
            <a:off x="5254704" y="5152787"/>
            <a:ext cx="8468558" cy="15240"/>
          </a:xfrm>
          <a:prstGeom prst="roundRect">
            <a:avLst>
              <a:gd name="adj" fmla="val 223256"/>
            </a:avLst>
          </a:prstGeom>
          <a:solidFill>
            <a:srgbClr val="5C4E69"/>
          </a:solidFill>
          <a:ln/>
        </p:spPr>
      </p:sp>
      <p:sp>
        <p:nvSpPr>
          <p:cNvPr id="13" name="Shape 11"/>
          <p:cNvSpPr/>
          <p:nvPr/>
        </p:nvSpPr>
        <p:spPr>
          <a:xfrm>
            <a:off x="793790" y="5281374"/>
            <a:ext cx="6521410" cy="1669852"/>
          </a:xfrm>
          <a:prstGeom prst="roundRect">
            <a:avLst>
              <a:gd name="adj" fmla="val 2038"/>
            </a:avLst>
          </a:prstGeom>
          <a:solidFill>
            <a:srgbClr val="433550"/>
          </a:solidFill>
          <a:ln/>
        </p:spPr>
      </p:sp>
      <p:sp>
        <p:nvSpPr>
          <p:cNvPr id="14" name="Text 12"/>
          <p:cNvSpPr/>
          <p:nvPr/>
        </p:nvSpPr>
        <p:spPr>
          <a:xfrm>
            <a:off x="1020604" y="5889546"/>
            <a:ext cx="141803" cy="453509"/>
          </a:xfrm>
          <a:prstGeom prst="rect">
            <a:avLst/>
          </a:prstGeom>
          <a:noFill/>
          <a:ln/>
        </p:spPr>
        <p:txBody>
          <a:bodyPr wrap="none" lIns="0" tIns="0" rIns="0" bIns="0" rtlCol="0" anchor="t"/>
          <a:lstStyle/>
          <a:p>
            <a:pPr marL="0" indent="0" algn="ctr">
              <a:lnSpc>
                <a:spcPts val="3550"/>
              </a:lnSpc>
              <a:buNone/>
            </a:pPr>
            <a:r>
              <a:rPr lang="en-US" sz="2200" b="1" dirty="0">
                <a:solidFill>
                  <a:srgbClr val="DAD1E6"/>
                </a:solidFill>
                <a:latin typeface="Inconsolata Bold" pitchFamily="34" charset="0"/>
                <a:ea typeface="Inconsolata Bold" pitchFamily="34" charset="-122"/>
                <a:cs typeface="Inconsolata Bold" pitchFamily="34" charset="-120"/>
              </a:rPr>
              <a:t>3</a:t>
            </a:r>
            <a:endParaRPr lang="en-US" sz="2200" dirty="0"/>
          </a:p>
        </p:txBody>
      </p:sp>
      <p:sp>
        <p:nvSpPr>
          <p:cNvPr id="15" name="Text 13"/>
          <p:cNvSpPr/>
          <p:nvPr/>
        </p:nvSpPr>
        <p:spPr>
          <a:xfrm>
            <a:off x="7542014" y="5508188"/>
            <a:ext cx="2975491"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Overcoming Challenges</a:t>
            </a:r>
            <a:endParaRPr lang="en-US" sz="2200" dirty="0"/>
          </a:p>
        </p:txBody>
      </p:sp>
      <p:sp>
        <p:nvSpPr>
          <p:cNvPr id="16" name="Text 14"/>
          <p:cNvSpPr/>
          <p:nvPr/>
        </p:nvSpPr>
        <p:spPr>
          <a:xfrm>
            <a:off x="7542014" y="5998607"/>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Scalable communication and efficient algorithms are being researched to address current limitations.</a:t>
            </a:r>
            <a:endParaRPr lang="en-US" sz="1750" dirty="0"/>
          </a:p>
        </p:txBody>
      </p:sp>
      <p:sp>
        <p:nvSpPr>
          <p:cNvPr id="17" name="TextBox 16">
            <a:extLst>
              <a:ext uri="{FF2B5EF4-FFF2-40B4-BE49-F238E27FC236}">
                <a16:creationId xmlns:a16="http://schemas.microsoft.com/office/drawing/2014/main" id="{C0707E1C-2FF0-7ECE-2E62-B0187F886738}"/>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pic>
        <p:nvPicPr>
          <p:cNvPr id="18" name="Image 0" descr="preencoded.png">
            <a:extLst>
              <a:ext uri="{FF2B5EF4-FFF2-40B4-BE49-F238E27FC236}">
                <a16:creationId xmlns:a16="http://schemas.microsoft.com/office/drawing/2014/main" id="{323F322F-9F00-6A86-DAD7-1220C2A2447E}"/>
              </a:ext>
            </a:extLst>
          </p:cNvPr>
          <p:cNvPicPr>
            <a:picLocks noChangeAspect="1"/>
          </p:cNvPicPr>
          <p:nvPr/>
        </p:nvPicPr>
        <p:blipFill>
          <a:blip r:embed="rId3"/>
          <a:stretch>
            <a:fillRect/>
          </a:stretch>
        </p:blipFill>
        <p:spPr>
          <a:xfrm>
            <a:off x="1224657" y="2576393"/>
            <a:ext cx="1654275" cy="1022391"/>
          </a:xfrm>
          <a:prstGeom prst="rect">
            <a:avLst/>
          </a:prstGeom>
        </p:spPr>
      </p:pic>
      <p:pic>
        <p:nvPicPr>
          <p:cNvPr id="19" name="Image 1" descr="preencoded.png">
            <a:extLst>
              <a:ext uri="{FF2B5EF4-FFF2-40B4-BE49-F238E27FC236}">
                <a16:creationId xmlns:a16="http://schemas.microsoft.com/office/drawing/2014/main" id="{AF906401-02ED-6358-6F3D-18EBAEB6526F}"/>
              </a:ext>
            </a:extLst>
          </p:cNvPr>
          <p:cNvPicPr>
            <a:picLocks noChangeAspect="1"/>
          </p:cNvPicPr>
          <p:nvPr/>
        </p:nvPicPr>
        <p:blipFill>
          <a:blip r:embed="rId4"/>
          <a:stretch>
            <a:fillRect/>
          </a:stretch>
        </p:blipFill>
        <p:spPr>
          <a:xfrm>
            <a:off x="1478756" y="3938945"/>
            <a:ext cx="3474244" cy="1193483"/>
          </a:xfrm>
          <a:prstGeom prst="rect">
            <a:avLst/>
          </a:prstGeom>
        </p:spPr>
      </p:pic>
      <p:pic>
        <p:nvPicPr>
          <p:cNvPr id="20" name="Image 2" descr="preencoded.png">
            <a:extLst>
              <a:ext uri="{FF2B5EF4-FFF2-40B4-BE49-F238E27FC236}">
                <a16:creationId xmlns:a16="http://schemas.microsoft.com/office/drawing/2014/main" id="{6E4973F2-C7AC-FD2E-12AF-06AABE2F26B7}"/>
              </a:ext>
            </a:extLst>
          </p:cNvPr>
          <p:cNvPicPr>
            <a:picLocks noChangeAspect="1"/>
          </p:cNvPicPr>
          <p:nvPr/>
        </p:nvPicPr>
        <p:blipFill>
          <a:blip r:embed="rId5"/>
          <a:stretch>
            <a:fillRect/>
          </a:stretch>
        </p:blipFill>
        <p:spPr>
          <a:xfrm>
            <a:off x="1772989" y="5379601"/>
            <a:ext cx="4931628" cy="145815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1036858" y="3826746"/>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Conclusion</a:t>
            </a:r>
            <a:endParaRPr lang="en-US" sz="4450" dirty="0"/>
          </a:p>
        </p:txBody>
      </p:sp>
      <p:sp>
        <p:nvSpPr>
          <p:cNvPr id="4" name="Text 1"/>
          <p:cNvSpPr/>
          <p:nvPr/>
        </p:nvSpPr>
        <p:spPr>
          <a:xfrm>
            <a:off x="944261" y="4982682"/>
            <a:ext cx="13042821" cy="1088708"/>
          </a:xfrm>
          <a:prstGeom prst="rect">
            <a:avLst/>
          </a:prstGeom>
          <a:noFill/>
          <a:ln/>
        </p:spPr>
        <p:txBody>
          <a:bodyPr wrap="square" lIns="0" tIns="0" rIns="0" bIns="0" rtlCol="0" anchor="t"/>
          <a:lstStyle/>
          <a:p>
            <a:pPr marL="0" indent="0">
              <a:lnSpc>
                <a:spcPts val="2850"/>
              </a:lnSpc>
              <a:buNone/>
            </a:pPr>
            <a:r>
              <a:rPr lang="en-US" dirty="0">
                <a:solidFill>
                  <a:srgbClr val="DAD1E6"/>
                </a:solidFill>
                <a:latin typeface="Fira Sans" pitchFamily="34" charset="0"/>
                <a:ea typeface="Fira Sans" pitchFamily="34" charset="-122"/>
                <a:cs typeface="Fira Sans" pitchFamily="34" charset="-120"/>
              </a:rPr>
              <a:t>Federated learning is a transformative approach for privacy-preserving AI, enabling secure and decentralized model training across various domains. Its future holds immense potential for shaping the future of AI, making it more accessible, ethical, and secure. </a:t>
            </a:r>
            <a:endParaRPr lang="en-US" dirty="0"/>
          </a:p>
        </p:txBody>
      </p:sp>
      <p:sp>
        <p:nvSpPr>
          <p:cNvPr id="6" name="TextBox 5">
            <a:extLst>
              <a:ext uri="{FF2B5EF4-FFF2-40B4-BE49-F238E27FC236}">
                <a16:creationId xmlns:a16="http://schemas.microsoft.com/office/drawing/2014/main" id="{6B57C89B-1860-8633-1FB4-BEFCD2F307AE}"/>
              </a:ext>
            </a:extLst>
          </p:cNvPr>
          <p:cNvSpPr txBox="1"/>
          <p:nvPr/>
        </p:nvSpPr>
        <p:spPr>
          <a:xfrm>
            <a:off x="5023413" y="7147896"/>
            <a:ext cx="7315200" cy="523220"/>
          </a:xfrm>
          <a:prstGeom prst="rect">
            <a:avLst/>
          </a:prstGeom>
          <a:noFill/>
        </p:spPr>
        <p:txBody>
          <a:bodyPr wrap="square">
            <a:spAutoFit/>
          </a:bodyPr>
          <a:lstStyle/>
          <a:p>
            <a:r>
              <a:rPr lang="en-US" sz="2800" dirty="0">
                <a:solidFill>
                  <a:srgbClr val="DAD1E6"/>
                </a:solidFill>
                <a:latin typeface="Fira Sans" pitchFamily="34" charset="0"/>
                <a:ea typeface="Fira Sans" pitchFamily="34" charset="-122"/>
                <a:cs typeface="Fira Sans" pitchFamily="34" charset="-120"/>
              </a:rPr>
              <a:t>The future of AI is decentralized</a:t>
            </a:r>
            <a:r>
              <a:rPr lang="en-US" sz="1800" dirty="0">
                <a:solidFill>
                  <a:srgbClr val="DAD1E6"/>
                </a:solidFill>
                <a:latin typeface="Fira Sans" pitchFamily="34" charset="0"/>
                <a:ea typeface="Fira Sans" pitchFamily="34" charset="-122"/>
                <a:cs typeface="Fira Sans" pitchFamily="34" charset="-120"/>
              </a:rPr>
              <a:t>.</a:t>
            </a:r>
            <a:endParaRPr lang="en-IN" dirty="0"/>
          </a:p>
        </p:txBody>
      </p:sp>
      <p:sp>
        <p:nvSpPr>
          <p:cNvPr id="5" name="TextBox 4">
            <a:extLst>
              <a:ext uri="{FF2B5EF4-FFF2-40B4-BE49-F238E27FC236}">
                <a16:creationId xmlns:a16="http://schemas.microsoft.com/office/drawing/2014/main" id="{52A4414C-396A-EF92-5F4C-339A113E4F33}"/>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03477F-020A-97DA-FAD3-A3E537BC471F}"/>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sp>
        <p:nvSpPr>
          <p:cNvPr id="5" name="TextBox 4">
            <a:extLst>
              <a:ext uri="{FF2B5EF4-FFF2-40B4-BE49-F238E27FC236}">
                <a16:creationId xmlns:a16="http://schemas.microsoft.com/office/drawing/2014/main" id="{6CDF6014-7455-70DF-5AE9-6C8E47291EE5}"/>
              </a:ext>
            </a:extLst>
          </p:cNvPr>
          <p:cNvSpPr txBox="1"/>
          <p:nvPr/>
        </p:nvSpPr>
        <p:spPr>
          <a:xfrm>
            <a:off x="4404731" y="3368329"/>
            <a:ext cx="6690731" cy="1200329"/>
          </a:xfrm>
          <a:prstGeom prst="rect">
            <a:avLst/>
          </a:prstGeom>
          <a:noFill/>
        </p:spPr>
        <p:txBody>
          <a:bodyPr wrap="square">
            <a:spAutoFit/>
          </a:bodyPr>
          <a:lstStyle/>
          <a:p>
            <a:r>
              <a:rPr lang="en-US" sz="7200" dirty="0">
                <a:solidFill>
                  <a:srgbClr val="DAD1E6"/>
                </a:solidFill>
                <a:latin typeface="Fira Sans" pitchFamily="34" charset="0"/>
              </a:rPr>
              <a:t>THANK YOU</a:t>
            </a:r>
            <a:endParaRPr lang="en-IN" sz="7200" dirty="0"/>
          </a:p>
        </p:txBody>
      </p:sp>
    </p:spTree>
    <p:extLst>
      <p:ext uri="{BB962C8B-B14F-4D97-AF65-F5344CB8AC3E}">
        <p14:creationId xmlns:p14="http://schemas.microsoft.com/office/powerpoint/2010/main" val="2596172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pattFill prst="pct5">
          <a:fgClr>
            <a:srgbClr val="000000"/>
          </a:fgClr>
          <a:bgClr>
            <a:schemeClr val="bg1"/>
          </a:bgClr>
        </a:pattFill>
        <a:effectLst/>
      </p:bgPr>
    </p:bg>
    <p:spTree>
      <p:nvGrpSpPr>
        <p:cNvPr id="1" name=""/>
        <p:cNvGrpSpPr/>
        <p:nvPr/>
      </p:nvGrpSpPr>
      <p:grpSpPr>
        <a:xfrm>
          <a:off x="0" y="0"/>
          <a:ext cx="0" cy="0"/>
          <a:chOff x="0" y="0"/>
          <a:chExt cx="0" cy="0"/>
        </a:xfrm>
      </p:grpSpPr>
      <p:sp>
        <p:nvSpPr>
          <p:cNvPr id="2" name="Text 0"/>
          <p:cNvSpPr/>
          <p:nvPr/>
        </p:nvSpPr>
        <p:spPr>
          <a:xfrm>
            <a:off x="827153" y="1009129"/>
            <a:ext cx="9638586"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Introduction to Federated Learning</a:t>
            </a:r>
            <a:endParaRPr lang="en-US" sz="4450" dirty="0"/>
          </a:p>
        </p:txBody>
      </p:sp>
      <p:sp>
        <p:nvSpPr>
          <p:cNvPr id="3" name="Text 1"/>
          <p:cNvSpPr/>
          <p:nvPr/>
        </p:nvSpPr>
        <p:spPr>
          <a:xfrm>
            <a:off x="886388" y="2400074"/>
            <a:ext cx="3825597" cy="354330"/>
          </a:xfrm>
          <a:prstGeom prst="rect">
            <a:avLst/>
          </a:prstGeom>
          <a:noFill/>
          <a:ln/>
        </p:spPr>
        <p:txBody>
          <a:bodyPr wrap="none" lIns="0" tIns="0" rIns="0" bIns="0" rtlCol="0" anchor="t"/>
          <a:lstStyle/>
          <a:p>
            <a:pPr marL="0" indent="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What is Federated Learning?</a:t>
            </a:r>
            <a:endParaRPr lang="en-US" sz="2200" dirty="0"/>
          </a:p>
        </p:txBody>
      </p:sp>
      <p:sp>
        <p:nvSpPr>
          <p:cNvPr id="4" name="Text 2"/>
          <p:cNvSpPr/>
          <p:nvPr/>
        </p:nvSpPr>
        <p:spPr>
          <a:xfrm>
            <a:off x="2360858" y="7001046"/>
            <a:ext cx="2863785"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5" name="Text 3"/>
          <p:cNvSpPr/>
          <p:nvPr/>
        </p:nvSpPr>
        <p:spPr>
          <a:xfrm>
            <a:off x="7761566" y="3318106"/>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827153" y="5518838"/>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8" name="TextBox 7">
            <a:extLst>
              <a:ext uri="{FF2B5EF4-FFF2-40B4-BE49-F238E27FC236}">
                <a16:creationId xmlns:a16="http://schemas.microsoft.com/office/drawing/2014/main" id="{A0C2367C-977C-9434-0F6F-C648B0C99AE1}"/>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sp>
        <p:nvSpPr>
          <p:cNvPr id="11" name="Rectangle 3">
            <a:extLst>
              <a:ext uri="{FF2B5EF4-FFF2-40B4-BE49-F238E27FC236}">
                <a16:creationId xmlns:a16="http://schemas.microsoft.com/office/drawing/2014/main" id="{86214A6A-CEDF-E9AA-D7F8-4F42DF7B710C}"/>
              </a:ext>
            </a:extLst>
          </p:cNvPr>
          <p:cNvSpPr>
            <a:spLocks noChangeArrowheads="1"/>
          </p:cNvSpPr>
          <p:nvPr/>
        </p:nvSpPr>
        <p:spPr bwMode="auto">
          <a:xfrm>
            <a:off x="490653" y="3318106"/>
            <a:ext cx="670941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dirty="0">
                <a:solidFill>
                  <a:srgbClr val="DAD1E6"/>
                </a:solidFill>
                <a:latin typeface="Fira Sans" pitchFamily="34" charset="0"/>
                <a:ea typeface="Fira Sans" pitchFamily="34" charset="-122"/>
                <a:cs typeface="Fira Sans" pitchFamily="34" charset="-120"/>
              </a:rPr>
              <a:t>Federated Learning is a decentralized machine learning method where devices train models locally and share only model updates. It ensures data privacy by keeping sensitive data on the device.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rgbClr val="DAD1E6"/>
              </a:solidFill>
              <a:effectLst/>
              <a:latin typeface="Fira Sans"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dirty="0">
              <a:solidFill>
                <a:srgbClr val="DAD1E6"/>
              </a:solidFill>
              <a:latin typeface="Fira Sans" pitchFamily="34" charset="0"/>
            </a:endParaRPr>
          </a:p>
          <a:p>
            <a:pPr marL="285750" indent="-285750" eaLnBrk="0" fontAlgn="base" hangingPunct="0">
              <a:spcBef>
                <a:spcPct val="0"/>
              </a:spcBef>
              <a:spcAft>
                <a:spcPct val="0"/>
              </a:spcAft>
              <a:buFont typeface="Arial" panose="020B0604020202020204" pitchFamily="34" charset="0"/>
              <a:buChar char="•"/>
            </a:pPr>
            <a:r>
              <a:rPr lang="en-US" sz="1800" dirty="0">
                <a:solidFill>
                  <a:srgbClr val="DAD1E6"/>
                </a:solidFill>
                <a:latin typeface="Fira Sans" pitchFamily="34" charset="0"/>
                <a:ea typeface="Fira Sans" pitchFamily="34" charset="-122"/>
                <a:cs typeface="Fira Sans" pitchFamily="34" charset="-120"/>
              </a:rPr>
              <a:t>FL protects data privacy and security, avoids the need for centralizing sensitive data, and enables AI across diverse data sources without data transfer.</a:t>
            </a:r>
            <a:endParaRPr lang="en-US" sz="1800"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1026" name="Picture 2" descr="Federated Learning – Efficient Machine Learning That Respects Privacy? |  ccecosystems.news">
            <a:extLst>
              <a:ext uri="{FF2B5EF4-FFF2-40B4-BE49-F238E27FC236}">
                <a16:creationId xmlns:a16="http://schemas.microsoft.com/office/drawing/2014/main" id="{F9A73851-8A36-C8BE-7C91-E24AAFBE76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0339" y="2184039"/>
            <a:ext cx="6581208" cy="3879153"/>
          </a:xfrm>
          <a:prstGeom prst="rect">
            <a:avLst/>
          </a:prstGeom>
          <a:pattFill prst="pct5">
            <a:fgClr>
              <a:srgbClr val="7030A0"/>
            </a:fgClr>
            <a:bgClr>
              <a:srgbClr val="800080"/>
            </a:bgClr>
          </a:pattFill>
          <a:effectLst>
            <a:glow rad="228600">
              <a:srgbClr val="7030A0"/>
            </a:glo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164788"/>
            <a:ext cx="8504634" cy="708779"/>
          </a:xfrm>
          <a:prstGeom prst="rect">
            <a:avLst/>
          </a:prstGeom>
          <a:noFill/>
          <a:ln/>
        </p:spPr>
        <p:txBody>
          <a:bodyPr wrap="none" lIns="0" tIns="0" rIns="0" bIns="0" rtlCol="0" anchor="t"/>
          <a:lstStyle/>
          <a:p>
            <a:pPr>
              <a:lnSpc>
                <a:spcPts val="5550"/>
              </a:lnSpc>
            </a:pPr>
            <a:r>
              <a:rPr lang="en-US" sz="4450" b="1" dirty="0">
                <a:solidFill>
                  <a:srgbClr val="F94CAF"/>
                </a:solidFill>
                <a:latin typeface="Inconsolata Bold" pitchFamily="34" charset="0"/>
                <a:ea typeface="Inconsolata Bold" pitchFamily="34" charset="-122"/>
                <a:cs typeface="Inconsolata Bold" pitchFamily="34" charset="-120"/>
              </a:rPr>
              <a:t>Why Federated Learning </a:t>
            </a:r>
            <a:r>
              <a:rPr lang="en-US" sz="4800" b="1" dirty="0">
                <a:solidFill>
                  <a:srgbClr val="F94CAF"/>
                </a:solidFill>
                <a:latin typeface="Inconsolata Bold" pitchFamily="34" charset="0"/>
                <a:ea typeface="Inconsolata Bold" pitchFamily="34" charset="-122"/>
                <a:cs typeface="Inconsolata Bold" pitchFamily="34" charset="-120"/>
              </a:rPr>
              <a:t>Important?</a:t>
            </a:r>
            <a:endParaRPr lang="en-US" sz="4800" dirty="0"/>
          </a:p>
          <a:p>
            <a:pPr marL="0" indent="0">
              <a:lnSpc>
                <a:spcPts val="5550"/>
              </a:lnSpc>
              <a:buNone/>
            </a:pPr>
            <a:endParaRPr lang="en-US" sz="4450" dirty="0"/>
          </a:p>
        </p:txBody>
      </p:sp>
      <p:sp>
        <p:nvSpPr>
          <p:cNvPr id="3" name="Shape 1"/>
          <p:cNvSpPr/>
          <p:nvPr/>
        </p:nvSpPr>
        <p:spPr>
          <a:xfrm>
            <a:off x="793790" y="2582347"/>
            <a:ext cx="510302" cy="510302"/>
          </a:xfrm>
          <a:prstGeom prst="roundRect">
            <a:avLst>
              <a:gd name="adj" fmla="val 6667"/>
            </a:avLst>
          </a:prstGeom>
          <a:solidFill>
            <a:srgbClr val="433550"/>
          </a:solidFill>
          <a:ln/>
        </p:spPr>
      </p:sp>
      <p:sp>
        <p:nvSpPr>
          <p:cNvPr id="4" name="Text 2"/>
          <p:cNvSpPr/>
          <p:nvPr/>
        </p:nvSpPr>
        <p:spPr>
          <a:xfrm>
            <a:off x="963811" y="2667357"/>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5" name="Text 3"/>
          <p:cNvSpPr/>
          <p:nvPr/>
        </p:nvSpPr>
        <p:spPr>
          <a:xfrm>
            <a:off x="1530906" y="2582347"/>
            <a:ext cx="3400544"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 Decentralized Approach</a:t>
            </a:r>
            <a:endParaRPr lang="en-US" sz="2200" dirty="0"/>
          </a:p>
        </p:txBody>
      </p:sp>
      <p:sp>
        <p:nvSpPr>
          <p:cNvPr id="6" name="Text 4"/>
          <p:cNvSpPr/>
          <p:nvPr/>
        </p:nvSpPr>
        <p:spPr>
          <a:xfrm>
            <a:off x="1501557" y="3306941"/>
            <a:ext cx="3459242" cy="3266123"/>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Federated Learning is a revolutionary approach that enables AI models to be trained on distributed data sources, without the need to centralize the data. Instead, the model is trained on the user's device, and only the model updates are shared with a central server.</a:t>
            </a:r>
            <a:endParaRPr lang="en-US" sz="1750" dirty="0"/>
          </a:p>
        </p:txBody>
      </p:sp>
      <p:sp>
        <p:nvSpPr>
          <p:cNvPr id="7" name="Shape 5"/>
          <p:cNvSpPr/>
          <p:nvPr/>
        </p:nvSpPr>
        <p:spPr>
          <a:xfrm>
            <a:off x="5216962" y="2582347"/>
            <a:ext cx="510302" cy="510302"/>
          </a:xfrm>
          <a:prstGeom prst="roundRect">
            <a:avLst>
              <a:gd name="adj" fmla="val 6667"/>
            </a:avLst>
          </a:prstGeom>
          <a:solidFill>
            <a:srgbClr val="433550"/>
          </a:solidFill>
          <a:ln/>
        </p:spPr>
      </p:sp>
      <p:sp>
        <p:nvSpPr>
          <p:cNvPr id="8" name="Text 6"/>
          <p:cNvSpPr/>
          <p:nvPr/>
        </p:nvSpPr>
        <p:spPr>
          <a:xfrm>
            <a:off x="5386983" y="2667357"/>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9" name="Text 7"/>
          <p:cNvSpPr/>
          <p:nvPr/>
        </p:nvSpPr>
        <p:spPr>
          <a:xfrm>
            <a:off x="5954078" y="2582347"/>
            <a:ext cx="3258860"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Preserving Data Privacy</a:t>
            </a:r>
            <a:endParaRPr lang="en-US" sz="2200" dirty="0"/>
          </a:p>
        </p:txBody>
      </p:sp>
      <p:sp>
        <p:nvSpPr>
          <p:cNvPr id="10" name="Text 8"/>
          <p:cNvSpPr/>
          <p:nvPr/>
        </p:nvSpPr>
        <p:spPr>
          <a:xfrm>
            <a:off x="5954078" y="3072765"/>
            <a:ext cx="3459242" cy="3266123"/>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By keeping data local and only sharing model updates, Federated Learning significantly enhances data privacy and security. Users maintain control over their personal information, addressing the growing concerns around data ownership and consent.</a:t>
            </a:r>
            <a:endParaRPr lang="en-US" sz="1750" dirty="0"/>
          </a:p>
        </p:txBody>
      </p:sp>
      <p:sp>
        <p:nvSpPr>
          <p:cNvPr id="11" name="Shape 9"/>
          <p:cNvSpPr/>
          <p:nvPr/>
        </p:nvSpPr>
        <p:spPr>
          <a:xfrm>
            <a:off x="9640133" y="2582347"/>
            <a:ext cx="510302" cy="510302"/>
          </a:xfrm>
          <a:prstGeom prst="roundRect">
            <a:avLst>
              <a:gd name="adj" fmla="val 6667"/>
            </a:avLst>
          </a:prstGeom>
          <a:solidFill>
            <a:srgbClr val="433550"/>
          </a:solidFill>
          <a:ln/>
        </p:spPr>
      </p:sp>
      <p:sp>
        <p:nvSpPr>
          <p:cNvPr id="12" name="Text 10"/>
          <p:cNvSpPr/>
          <p:nvPr/>
        </p:nvSpPr>
        <p:spPr>
          <a:xfrm>
            <a:off x="9810155" y="2667357"/>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3" name="Text 11"/>
          <p:cNvSpPr/>
          <p:nvPr/>
        </p:nvSpPr>
        <p:spPr>
          <a:xfrm>
            <a:off x="10377249" y="2582347"/>
            <a:ext cx="3117175" cy="354330"/>
          </a:xfrm>
          <a:prstGeom prst="rect">
            <a:avLst/>
          </a:prstGeom>
          <a:noFill/>
          <a:ln/>
        </p:spPr>
        <p:txBody>
          <a:bodyPr wrap="none" lIns="0" tIns="0" rIns="0" bIns="0" rtlCol="0" anchor="t"/>
          <a:lstStyle/>
          <a:p>
            <a:pPr marL="0" indent="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Scalable and Efficient</a:t>
            </a:r>
            <a:endParaRPr lang="en-US" sz="2200" dirty="0"/>
          </a:p>
        </p:txBody>
      </p:sp>
      <p:sp>
        <p:nvSpPr>
          <p:cNvPr id="14" name="Text 12"/>
          <p:cNvSpPr/>
          <p:nvPr/>
        </p:nvSpPr>
        <p:spPr>
          <a:xfrm>
            <a:off x="10377249" y="3072765"/>
            <a:ext cx="3459242" cy="3991928"/>
          </a:xfrm>
          <a:prstGeom prst="rect">
            <a:avLst/>
          </a:prstGeom>
          <a:noFill/>
          <a:ln/>
        </p:spPr>
        <p:txBody>
          <a:bodyPr wrap="square" lIns="0" tIns="0" rIns="0" bIns="0" rtlCol="0" anchor="t"/>
          <a:lstStyle/>
          <a:p>
            <a:pPr marL="0" indent="0">
              <a:lnSpc>
                <a:spcPts val="2850"/>
              </a:lnSpc>
              <a:buNone/>
            </a:pPr>
            <a:r>
              <a:rPr lang="en-US" sz="1750" dirty="0">
                <a:solidFill>
                  <a:srgbClr val="DAD1E6"/>
                </a:solidFill>
                <a:latin typeface="Fira Sans" pitchFamily="34" charset="0"/>
                <a:ea typeface="Fira Sans" pitchFamily="34" charset="-122"/>
                <a:cs typeface="Fira Sans" pitchFamily="34" charset="-120"/>
              </a:rPr>
              <a:t>Federated Learning leverages the vast computing resources of millions of edge devices, such as smartphones and IoT sensors, to train AI models in a distributed and scalable manner. This approach overcomes the limitations of centralized data centers and enables AI to be deployed at unprecedented scale.</a:t>
            </a:r>
            <a:endParaRPr lang="en-US" sz="1750" dirty="0"/>
          </a:p>
        </p:txBody>
      </p:sp>
      <p:sp>
        <p:nvSpPr>
          <p:cNvPr id="15" name="TextBox 14">
            <a:extLst>
              <a:ext uri="{FF2B5EF4-FFF2-40B4-BE49-F238E27FC236}">
                <a16:creationId xmlns:a16="http://schemas.microsoft.com/office/drawing/2014/main" id="{96CCE900-8F4B-AC09-A410-7498A3A780B4}"/>
              </a:ext>
            </a:extLst>
          </p:cNvPr>
          <p:cNvSpPr txBox="1"/>
          <p:nvPr/>
        </p:nvSpPr>
        <p:spPr>
          <a:xfrm flipH="1">
            <a:off x="12846205" y="7732700"/>
            <a:ext cx="1661531"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58466"/>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How Federated Learning Works</a:t>
            </a:r>
            <a:endParaRPr lang="en-US" sz="4450" dirty="0"/>
          </a:p>
        </p:txBody>
      </p:sp>
      <p:sp>
        <p:nvSpPr>
          <p:cNvPr id="4" name="Shape 1"/>
          <p:cNvSpPr/>
          <p:nvPr/>
        </p:nvSpPr>
        <p:spPr>
          <a:xfrm>
            <a:off x="1118711" y="2816185"/>
            <a:ext cx="30480" cy="4354830"/>
          </a:xfrm>
          <a:prstGeom prst="roundRect">
            <a:avLst>
              <a:gd name="adj" fmla="val 111628"/>
            </a:avLst>
          </a:prstGeom>
          <a:solidFill>
            <a:srgbClr val="5C4E69"/>
          </a:solidFill>
          <a:ln/>
        </p:spPr>
      </p:sp>
      <p:sp>
        <p:nvSpPr>
          <p:cNvPr id="5" name="Shape 2"/>
          <p:cNvSpPr/>
          <p:nvPr/>
        </p:nvSpPr>
        <p:spPr>
          <a:xfrm>
            <a:off x="1358622" y="3311247"/>
            <a:ext cx="793790" cy="30480"/>
          </a:xfrm>
          <a:prstGeom prst="roundRect">
            <a:avLst>
              <a:gd name="adj" fmla="val 111628"/>
            </a:avLst>
          </a:prstGeom>
          <a:solidFill>
            <a:srgbClr val="5C4E69"/>
          </a:solidFill>
          <a:ln/>
        </p:spPr>
      </p:sp>
      <p:sp>
        <p:nvSpPr>
          <p:cNvPr id="6" name="Shape 3"/>
          <p:cNvSpPr/>
          <p:nvPr/>
        </p:nvSpPr>
        <p:spPr>
          <a:xfrm>
            <a:off x="878800" y="3071336"/>
            <a:ext cx="510302" cy="510302"/>
          </a:xfrm>
          <a:prstGeom prst="roundRect">
            <a:avLst>
              <a:gd name="adj" fmla="val 6667"/>
            </a:avLst>
          </a:prstGeom>
          <a:solidFill>
            <a:srgbClr val="433550"/>
          </a:solidFill>
          <a:ln/>
        </p:spPr>
      </p:sp>
      <p:sp>
        <p:nvSpPr>
          <p:cNvPr id="7" name="Text 4"/>
          <p:cNvSpPr/>
          <p:nvPr/>
        </p:nvSpPr>
        <p:spPr>
          <a:xfrm>
            <a:off x="1048822" y="3156347"/>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8" name="Text 5"/>
          <p:cNvSpPr/>
          <p:nvPr/>
        </p:nvSpPr>
        <p:spPr>
          <a:xfrm>
            <a:off x="2272308" y="3540361"/>
            <a:ext cx="5968722" cy="725805"/>
          </a:xfrm>
          <a:prstGeom prst="rect">
            <a:avLst/>
          </a:prstGeom>
          <a:noFill/>
          <a:ln/>
        </p:spPr>
        <p:txBody>
          <a:bodyPr wrap="square" lIns="0" tIns="0" rIns="0" bIns="0" rtlCol="0" anchor="t"/>
          <a:lstStyle/>
          <a:p>
            <a:pPr marL="0" indent="0" algn="l">
              <a:lnSpc>
                <a:spcPts val="2650"/>
              </a:lnSpc>
              <a:buNone/>
            </a:pPr>
            <a:r>
              <a:rPr lang="en-US" sz="1800" dirty="0">
                <a:solidFill>
                  <a:srgbClr val="DAD1E6"/>
                </a:solidFill>
                <a:latin typeface="Fira Sans" pitchFamily="34" charset="0"/>
                <a:ea typeface="Fira Sans" pitchFamily="34" charset="-122"/>
                <a:cs typeface="Fira Sans" pitchFamily="34" charset="-120"/>
              </a:rPr>
              <a:t>Each participating device trains the AI model on its local data, without sharing the raw data with a central server.</a:t>
            </a:r>
          </a:p>
          <a:p>
            <a:pPr marL="0" indent="0" algn="l">
              <a:lnSpc>
                <a:spcPts val="2650"/>
              </a:lnSpc>
              <a:buNone/>
            </a:pPr>
            <a:endParaRPr lang="en-US" sz="1800" dirty="0"/>
          </a:p>
        </p:txBody>
      </p:sp>
      <p:sp>
        <p:nvSpPr>
          <p:cNvPr id="9" name="Shape 6"/>
          <p:cNvSpPr/>
          <p:nvPr/>
        </p:nvSpPr>
        <p:spPr>
          <a:xfrm>
            <a:off x="1358622" y="4717494"/>
            <a:ext cx="793790" cy="30480"/>
          </a:xfrm>
          <a:prstGeom prst="roundRect">
            <a:avLst>
              <a:gd name="adj" fmla="val 111628"/>
            </a:avLst>
          </a:prstGeom>
          <a:solidFill>
            <a:srgbClr val="5C4E69"/>
          </a:solidFill>
          <a:ln/>
        </p:spPr>
      </p:sp>
      <p:sp>
        <p:nvSpPr>
          <p:cNvPr id="10" name="Shape 7"/>
          <p:cNvSpPr/>
          <p:nvPr/>
        </p:nvSpPr>
        <p:spPr>
          <a:xfrm>
            <a:off x="878800" y="4477583"/>
            <a:ext cx="510302" cy="510302"/>
          </a:xfrm>
          <a:prstGeom prst="roundRect">
            <a:avLst>
              <a:gd name="adj" fmla="val 6667"/>
            </a:avLst>
          </a:prstGeom>
          <a:solidFill>
            <a:srgbClr val="433550"/>
          </a:solidFill>
          <a:ln/>
        </p:spPr>
      </p:sp>
      <p:sp>
        <p:nvSpPr>
          <p:cNvPr id="11" name="Text 8"/>
          <p:cNvSpPr/>
          <p:nvPr/>
        </p:nvSpPr>
        <p:spPr>
          <a:xfrm>
            <a:off x="1048822" y="4562594"/>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2" name="Text 9"/>
          <p:cNvSpPr/>
          <p:nvPr/>
        </p:nvSpPr>
        <p:spPr>
          <a:xfrm>
            <a:off x="2272308" y="4937115"/>
            <a:ext cx="5968722" cy="725805"/>
          </a:xfrm>
          <a:prstGeom prst="rect">
            <a:avLst/>
          </a:prstGeom>
          <a:noFill/>
          <a:ln/>
        </p:spPr>
        <p:txBody>
          <a:bodyPr wrap="square" lIns="0" tIns="0" rIns="0" bIns="0" rtlCol="0" anchor="t"/>
          <a:lstStyle/>
          <a:p>
            <a:pPr marL="0" indent="0" algn="l">
              <a:lnSpc>
                <a:spcPts val="2650"/>
              </a:lnSpc>
              <a:buNone/>
            </a:pPr>
            <a:r>
              <a:rPr lang="en-US" sz="1800" dirty="0">
                <a:solidFill>
                  <a:srgbClr val="DAD1E6"/>
                </a:solidFill>
                <a:latin typeface="Fira Sans" pitchFamily="34" charset="0"/>
                <a:ea typeface="Fira Sans" pitchFamily="34" charset="-122"/>
                <a:cs typeface="Fira Sans" pitchFamily="34" charset="-120"/>
              </a:rPr>
              <a:t>The model updates from the devices are sent to a central server, where they are aggregated to create a global model update.</a:t>
            </a:r>
            <a:endParaRPr lang="en-US" sz="1800" dirty="0"/>
          </a:p>
        </p:txBody>
      </p:sp>
      <p:sp>
        <p:nvSpPr>
          <p:cNvPr id="13" name="Shape 10"/>
          <p:cNvSpPr/>
          <p:nvPr/>
        </p:nvSpPr>
        <p:spPr>
          <a:xfrm>
            <a:off x="1358622" y="6123742"/>
            <a:ext cx="793790" cy="30480"/>
          </a:xfrm>
          <a:prstGeom prst="roundRect">
            <a:avLst>
              <a:gd name="adj" fmla="val 111628"/>
            </a:avLst>
          </a:prstGeom>
          <a:solidFill>
            <a:srgbClr val="5C4E69"/>
          </a:solidFill>
          <a:ln/>
        </p:spPr>
      </p:sp>
      <p:sp>
        <p:nvSpPr>
          <p:cNvPr id="14" name="Shape 11"/>
          <p:cNvSpPr/>
          <p:nvPr/>
        </p:nvSpPr>
        <p:spPr>
          <a:xfrm>
            <a:off x="845998" y="5899071"/>
            <a:ext cx="510302" cy="510302"/>
          </a:xfrm>
          <a:prstGeom prst="roundRect">
            <a:avLst>
              <a:gd name="adj" fmla="val 6667"/>
            </a:avLst>
          </a:prstGeom>
          <a:solidFill>
            <a:srgbClr val="433550"/>
          </a:solidFill>
          <a:ln/>
        </p:spPr>
      </p:sp>
      <p:sp>
        <p:nvSpPr>
          <p:cNvPr id="15" name="Text 12"/>
          <p:cNvSpPr/>
          <p:nvPr/>
        </p:nvSpPr>
        <p:spPr>
          <a:xfrm>
            <a:off x="1048822" y="5968841"/>
            <a:ext cx="170140" cy="340281"/>
          </a:xfrm>
          <a:prstGeom prst="rect">
            <a:avLst/>
          </a:prstGeom>
          <a:noFill/>
          <a:ln/>
        </p:spPr>
        <p:txBody>
          <a:bodyPr wrap="none" lIns="0" tIns="0" rIns="0" bIns="0" rtlCol="0" anchor="t"/>
          <a:lstStyle/>
          <a:p>
            <a:pPr marL="0" indent="0" algn="ctr">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6" name="Text 13"/>
          <p:cNvSpPr/>
          <p:nvPr/>
        </p:nvSpPr>
        <p:spPr>
          <a:xfrm>
            <a:off x="2292072" y="6402825"/>
            <a:ext cx="5968722" cy="1088708"/>
          </a:xfrm>
          <a:prstGeom prst="rect">
            <a:avLst/>
          </a:prstGeom>
          <a:noFill/>
          <a:ln/>
        </p:spPr>
        <p:txBody>
          <a:bodyPr wrap="square" lIns="0" tIns="0" rIns="0" bIns="0" rtlCol="0" anchor="t"/>
          <a:lstStyle/>
          <a:p>
            <a:pPr marL="0" indent="0" algn="l">
              <a:lnSpc>
                <a:spcPts val="2650"/>
              </a:lnSpc>
              <a:buNone/>
            </a:pPr>
            <a:r>
              <a:rPr lang="en-US" sz="1800" dirty="0">
                <a:solidFill>
                  <a:srgbClr val="DAD1E6"/>
                </a:solidFill>
                <a:latin typeface="Fira Sans" pitchFamily="34" charset="0"/>
                <a:ea typeface="Fira Sans" pitchFamily="34" charset="-122"/>
                <a:cs typeface="Fira Sans" pitchFamily="34" charset="-120"/>
              </a:rPr>
              <a:t>The updated global model is then shared back to the participating devices, where it is used to update the local model for the next round of training.</a:t>
            </a:r>
            <a:endParaRPr lang="en-US" sz="1800" dirty="0"/>
          </a:p>
        </p:txBody>
      </p:sp>
      <p:sp>
        <p:nvSpPr>
          <p:cNvPr id="18" name="TextBox 17">
            <a:extLst>
              <a:ext uri="{FF2B5EF4-FFF2-40B4-BE49-F238E27FC236}">
                <a16:creationId xmlns:a16="http://schemas.microsoft.com/office/drawing/2014/main" id="{1FB8F852-166F-E921-8A94-A78D4978585D}"/>
              </a:ext>
            </a:extLst>
          </p:cNvPr>
          <p:cNvSpPr txBox="1"/>
          <p:nvPr/>
        </p:nvSpPr>
        <p:spPr>
          <a:xfrm>
            <a:off x="2182891" y="5985899"/>
            <a:ext cx="7315200" cy="401072"/>
          </a:xfrm>
          <a:prstGeom prst="rect">
            <a:avLst/>
          </a:prstGeom>
          <a:noFill/>
        </p:spPr>
        <p:txBody>
          <a:bodyPr wrap="square">
            <a:spAutoFit/>
          </a:bodyPr>
          <a:lstStyle/>
          <a:p>
            <a:pPr marL="0" indent="0" algn="l">
              <a:lnSpc>
                <a:spcPts val="2550"/>
              </a:lnSpc>
              <a:buNone/>
            </a:pPr>
            <a:r>
              <a:rPr lang="en-US" sz="1800" b="1" dirty="0">
                <a:solidFill>
                  <a:srgbClr val="DAD1E6"/>
                </a:solidFill>
                <a:latin typeface="Inconsolata Bold" pitchFamily="34" charset="0"/>
                <a:ea typeface="Inconsolata Bold" pitchFamily="34" charset="-122"/>
                <a:cs typeface="Inconsolata Bold" pitchFamily="34" charset="-120"/>
              </a:rPr>
              <a:t>Global Model Update</a:t>
            </a:r>
            <a:endParaRPr lang="en-US" sz="1800" dirty="0"/>
          </a:p>
        </p:txBody>
      </p:sp>
      <p:sp>
        <p:nvSpPr>
          <p:cNvPr id="20" name="TextBox 19">
            <a:extLst>
              <a:ext uri="{FF2B5EF4-FFF2-40B4-BE49-F238E27FC236}">
                <a16:creationId xmlns:a16="http://schemas.microsoft.com/office/drawing/2014/main" id="{51772B78-3927-AC9C-6697-0F12B82B0311}"/>
              </a:ext>
            </a:extLst>
          </p:cNvPr>
          <p:cNvSpPr txBox="1"/>
          <p:nvPr/>
        </p:nvSpPr>
        <p:spPr>
          <a:xfrm>
            <a:off x="2182891" y="4562594"/>
            <a:ext cx="7315200" cy="401072"/>
          </a:xfrm>
          <a:prstGeom prst="rect">
            <a:avLst/>
          </a:prstGeom>
          <a:noFill/>
        </p:spPr>
        <p:txBody>
          <a:bodyPr wrap="square">
            <a:spAutoFit/>
          </a:bodyPr>
          <a:lstStyle/>
          <a:p>
            <a:pPr marL="0" indent="0" algn="l">
              <a:lnSpc>
                <a:spcPts val="2550"/>
              </a:lnSpc>
              <a:buNone/>
            </a:pPr>
            <a:r>
              <a:rPr lang="en-US" sz="1800" b="1" dirty="0">
                <a:solidFill>
                  <a:srgbClr val="DAD1E6"/>
                </a:solidFill>
                <a:latin typeface="Inconsolata Bold" pitchFamily="34" charset="0"/>
                <a:ea typeface="Inconsolata Bold" pitchFamily="34" charset="-122"/>
                <a:cs typeface="Inconsolata Bold" pitchFamily="34" charset="-120"/>
              </a:rPr>
              <a:t>Model Aggregation</a:t>
            </a:r>
            <a:endParaRPr lang="en-US" sz="1800" dirty="0"/>
          </a:p>
        </p:txBody>
      </p:sp>
      <p:sp>
        <p:nvSpPr>
          <p:cNvPr id="22" name="TextBox 21">
            <a:extLst>
              <a:ext uri="{FF2B5EF4-FFF2-40B4-BE49-F238E27FC236}">
                <a16:creationId xmlns:a16="http://schemas.microsoft.com/office/drawing/2014/main" id="{2DB96449-6745-63B9-E9E7-C978641BF160}"/>
              </a:ext>
            </a:extLst>
          </p:cNvPr>
          <p:cNvSpPr txBox="1"/>
          <p:nvPr/>
        </p:nvSpPr>
        <p:spPr>
          <a:xfrm>
            <a:off x="2182891" y="3127502"/>
            <a:ext cx="7315200" cy="401072"/>
          </a:xfrm>
          <a:prstGeom prst="rect">
            <a:avLst/>
          </a:prstGeom>
          <a:noFill/>
        </p:spPr>
        <p:txBody>
          <a:bodyPr wrap="square">
            <a:spAutoFit/>
          </a:bodyPr>
          <a:lstStyle/>
          <a:p>
            <a:pPr marL="0" indent="0" algn="l">
              <a:lnSpc>
                <a:spcPts val="2550"/>
              </a:lnSpc>
              <a:buNone/>
            </a:pPr>
            <a:r>
              <a:rPr lang="en-US" sz="1800" b="1" dirty="0">
                <a:solidFill>
                  <a:srgbClr val="DAD1E6"/>
                </a:solidFill>
                <a:latin typeface="Inconsolata Bold" pitchFamily="34" charset="0"/>
                <a:ea typeface="Inconsolata Bold" pitchFamily="34" charset="-122"/>
                <a:cs typeface="Inconsolata Bold" pitchFamily="34" charset="-120"/>
              </a:rPr>
              <a:t>Local Training</a:t>
            </a: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6498" y="785574"/>
            <a:ext cx="7583805" cy="1393031"/>
          </a:xfrm>
          <a:prstGeom prst="rect">
            <a:avLst/>
          </a:prstGeom>
          <a:noFill/>
          <a:ln/>
        </p:spPr>
        <p:txBody>
          <a:bodyPr wrap="square" lIns="0" tIns="0" rIns="0" bIns="0" rtlCol="0" anchor="t"/>
          <a:lstStyle/>
          <a:p>
            <a:pPr marL="0" indent="0">
              <a:lnSpc>
                <a:spcPts val="5450"/>
              </a:lnSpc>
              <a:buNone/>
            </a:pPr>
            <a:r>
              <a:rPr lang="en-US" sz="4350" b="1" dirty="0">
                <a:solidFill>
                  <a:srgbClr val="F94CAF"/>
                </a:solidFill>
                <a:latin typeface="Inconsolata Bold" pitchFamily="34" charset="0"/>
                <a:ea typeface="Inconsolata Bold" pitchFamily="34" charset="-122"/>
                <a:cs typeface="Inconsolata Bold" pitchFamily="34" charset="-120"/>
              </a:rPr>
              <a:t>Key Technologies Behind Federated Learning</a:t>
            </a:r>
            <a:endParaRPr lang="en-US" sz="4350" dirty="0"/>
          </a:p>
        </p:txBody>
      </p:sp>
      <p:sp>
        <p:nvSpPr>
          <p:cNvPr id="4" name="Shape 1"/>
          <p:cNvSpPr/>
          <p:nvPr/>
        </p:nvSpPr>
        <p:spPr>
          <a:xfrm>
            <a:off x="6266498" y="2512933"/>
            <a:ext cx="3680460" cy="2710696"/>
          </a:xfrm>
          <a:prstGeom prst="roundRect">
            <a:avLst>
              <a:gd name="adj" fmla="val 1233"/>
            </a:avLst>
          </a:prstGeom>
          <a:solidFill>
            <a:srgbClr val="433550"/>
          </a:solidFill>
          <a:ln/>
        </p:spPr>
      </p:sp>
      <p:sp>
        <p:nvSpPr>
          <p:cNvPr id="5" name="Text 2"/>
          <p:cNvSpPr/>
          <p:nvPr/>
        </p:nvSpPr>
        <p:spPr>
          <a:xfrm>
            <a:off x="6489383" y="2735818"/>
            <a:ext cx="3234690" cy="696516"/>
          </a:xfrm>
          <a:prstGeom prst="rect">
            <a:avLst/>
          </a:prstGeom>
          <a:noFill/>
          <a:ln/>
        </p:spPr>
        <p:txBody>
          <a:bodyPr wrap="square" lIns="0" tIns="0" rIns="0" bIns="0" rtlCol="0" anchor="t"/>
          <a:lstStyle/>
          <a:p>
            <a:pPr marL="0" indent="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Federated Averaging Algorithm</a:t>
            </a:r>
            <a:endParaRPr lang="en-US" sz="2150" dirty="0"/>
          </a:p>
        </p:txBody>
      </p:sp>
      <p:sp>
        <p:nvSpPr>
          <p:cNvPr id="6" name="Text 3"/>
          <p:cNvSpPr/>
          <p:nvPr/>
        </p:nvSpPr>
        <p:spPr>
          <a:xfrm>
            <a:off x="6489383" y="3566041"/>
            <a:ext cx="3234690" cy="1426369"/>
          </a:xfrm>
          <a:prstGeom prst="rect">
            <a:avLst/>
          </a:prstGeom>
          <a:noFill/>
          <a:ln/>
        </p:spPr>
        <p:txBody>
          <a:bodyPr wrap="square" lIns="0" tIns="0" rIns="0" bIns="0"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An efficient technique for combining model updates from multiple devices, ensuring a robust global model.</a:t>
            </a:r>
            <a:endParaRPr lang="en-US" sz="1750" dirty="0"/>
          </a:p>
        </p:txBody>
      </p:sp>
      <p:sp>
        <p:nvSpPr>
          <p:cNvPr id="7" name="Shape 4"/>
          <p:cNvSpPr/>
          <p:nvPr/>
        </p:nvSpPr>
        <p:spPr>
          <a:xfrm>
            <a:off x="10169843" y="2512933"/>
            <a:ext cx="3680460" cy="2710696"/>
          </a:xfrm>
          <a:prstGeom prst="roundRect">
            <a:avLst>
              <a:gd name="adj" fmla="val 1233"/>
            </a:avLst>
          </a:prstGeom>
          <a:solidFill>
            <a:srgbClr val="433550"/>
          </a:solidFill>
          <a:ln/>
        </p:spPr>
      </p:sp>
      <p:sp>
        <p:nvSpPr>
          <p:cNvPr id="8" name="Text 5"/>
          <p:cNvSpPr/>
          <p:nvPr/>
        </p:nvSpPr>
        <p:spPr>
          <a:xfrm>
            <a:off x="10392728" y="2735818"/>
            <a:ext cx="2786301" cy="348258"/>
          </a:xfrm>
          <a:prstGeom prst="rect">
            <a:avLst/>
          </a:prstGeom>
          <a:noFill/>
          <a:ln/>
        </p:spPr>
        <p:txBody>
          <a:bodyPr wrap="none" lIns="0" tIns="0" rIns="0" bIns="0" rtlCol="0" anchor="t"/>
          <a:lstStyle/>
          <a:p>
            <a:pPr marL="0" indent="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Tools and Frameworks</a:t>
            </a:r>
            <a:endParaRPr lang="en-US" sz="2150" dirty="0"/>
          </a:p>
        </p:txBody>
      </p:sp>
      <p:sp>
        <p:nvSpPr>
          <p:cNvPr id="9" name="Text 6"/>
          <p:cNvSpPr/>
          <p:nvPr/>
        </p:nvSpPr>
        <p:spPr>
          <a:xfrm>
            <a:off x="10392728" y="3217783"/>
            <a:ext cx="3234690" cy="1782961"/>
          </a:xfrm>
          <a:prstGeom prst="rect">
            <a:avLst/>
          </a:prstGeom>
          <a:noFill/>
          <a:ln/>
        </p:spPr>
        <p:txBody>
          <a:bodyPr wrap="square" lIns="0" tIns="0" rIns="0" bIns="0"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TensorFlow Federated (by google )and PySyft are widely used frameworks that provide tools and libraries for implementing FL.</a:t>
            </a:r>
            <a:endParaRPr lang="en-US" sz="1750" dirty="0"/>
          </a:p>
        </p:txBody>
      </p:sp>
      <p:sp>
        <p:nvSpPr>
          <p:cNvPr id="10" name="Shape 7"/>
          <p:cNvSpPr/>
          <p:nvPr/>
        </p:nvSpPr>
        <p:spPr>
          <a:xfrm>
            <a:off x="6266498" y="5446514"/>
            <a:ext cx="7583805" cy="1997512"/>
          </a:xfrm>
          <a:prstGeom prst="roundRect">
            <a:avLst>
              <a:gd name="adj" fmla="val 1674"/>
            </a:avLst>
          </a:prstGeom>
          <a:solidFill>
            <a:srgbClr val="433550"/>
          </a:solidFill>
          <a:ln/>
        </p:spPr>
      </p:sp>
      <p:sp>
        <p:nvSpPr>
          <p:cNvPr id="11" name="Text 8"/>
          <p:cNvSpPr/>
          <p:nvPr/>
        </p:nvSpPr>
        <p:spPr>
          <a:xfrm>
            <a:off x="6489383" y="5669399"/>
            <a:ext cx="2786301" cy="348258"/>
          </a:xfrm>
          <a:prstGeom prst="rect">
            <a:avLst/>
          </a:prstGeom>
          <a:noFill/>
          <a:ln/>
        </p:spPr>
        <p:txBody>
          <a:bodyPr wrap="none" lIns="0" tIns="0" rIns="0" bIns="0" rtlCol="0" anchor="t"/>
          <a:lstStyle/>
          <a:p>
            <a:pPr marL="0" indent="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Security Techniques</a:t>
            </a:r>
            <a:endParaRPr lang="en-US" sz="2150" dirty="0"/>
          </a:p>
        </p:txBody>
      </p:sp>
      <p:sp>
        <p:nvSpPr>
          <p:cNvPr id="12" name="Text 9"/>
          <p:cNvSpPr/>
          <p:nvPr/>
        </p:nvSpPr>
        <p:spPr>
          <a:xfrm>
            <a:off x="6489383" y="6151364"/>
            <a:ext cx="7138035" cy="1069777"/>
          </a:xfrm>
          <a:prstGeom prst="rect">
            <a:avLst/>
          </a:prstGeom>
          <a:noFill/>
          <a:ln/>
        </p:spPr>
        <p:txBody>
          <a:bodyPr wrap="square" lIns="0" tIns="0" rIns="0" bIns="0"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Differential privacy and secure multiparty computation protect sensitive data by masking individual contributions and encrypting computations, respectively.</a:t>
            </a:r>
            <a:endParaRPr lang="en-US" sz="1750" dirty="0"/>
          </a:p>
        </p:txBody>
      </p:sp>
      <p:sp>
        <p:nvSpPr>
          <p:cNvPr id="13" name="TextBox 12">
            <a:extLst>
              <a:ext uri="{FF2B5EF4-FFF2-40B4-BE49-F238E27FC236}">
                <a16:creationId xmlns:a16="http://schemas.microsoft.com/office/drawing/2014/main" id="{A8D760D8-876C-289C-7AB7-0C6E3777B746}"/>
              </a:ext>
            </a:extLst>
          </p:cNvPr>
          <p:cNvSpPr txBox="1"/>
          <p:nvPr/>
        </p:nvSpPr>
        <p:spPr>
          <a:xfrm>
            <a:off x="12790450" y="7741325"/>
            <a:ext cx="1706136"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1151"/>
            <a:ext cx="14630400" cy="2835235"/>
          </a:xfrm>
          <a:prstGeom prst="rect">
            <a:avLst/>
          </a:prstGeom>
        </p:spPr>
      </p:pic>
      <p:sp>
        <p:nvSpPr>
          <p:cNvPr id="3" name="Text 0"/>
          <p:cNvSpPr/>
          <p:nvPr/>
        </p:nvSpPr>
        <p:spPr>
          <a:xfrm>
            <a:off x="793790" y="3459004"/>
            <a:ext cx="12473464" cy="708779"/>
          </a:xfrm>
          <a:prstGeom prst="rect">
            <a:avLst/>
          </a:prstGeom>
          <a:noFill/>
          <a:ln/>
        </p:spPr>
        <p:txBody>
          <a:bodyPr wrap="none" lIns="0" tIns="0" rIns="0" bIns="0" rtlCol="0" anchor="t"/>
          <a:lstStyle/>
          <a:p>
            <a:pPr marL="0" indent="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Technical Advancements in Federated Learning</a:t>
            </a:r>
            <a:endParaRPr lang="en-US" sz="4450" dirty="0"/>
          </a:p>
        </p:txBody>
      </p:sp>
      <p:pic>
        <p:nvPicPr>
          <p:cNvPr id="4" name="Image 1" descr="preencoded.png"/>
          <p:cNvPicPr>
            <a:picLocks noChangeAspect="1"/>
          </p:cNvPicPr>
          <p:nvPr/>
        </p:nvPicPr>
        <p:blipFill>
          <a:blip r:embed="rId4"/>
          <a:stretch>
            <a:fillRect/>
          </a:stretch>
        </p:blipFill>
        <p:spPr>
          <a:xfrm>
            <a:off x="793790" y="4507944"/>
            <a:ext cx="566976" cy="566976"/>
          </a:xfrm>
          <a:prstGeom prst="rect">
            <a:avLst/>
          </a:prstGeom>
        </p:spPr>
      </p:pic>
      <p:sp>
        <p:nvSpPr>
          <p:cNvPr id="5" name="Text 1"/>
          <p:cNvSpPr/>
          <p:nvPr/>
        </p:nvSpPr>
        <p:spPr>
          <a:xfrm>
            <a:off x="793790" y="530173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Secure Aggregation</a:t>
            </a:r>
            <a:endParaRPr lang="en-US" sz="2200" dirty="0"/>
          </a:p>
        </p:txBody>
      </p:sp>
      <p:sp>
        <p:nvSpPr>
          <p:cNvPr id="6" name="Text 2"/>
          <p:cNvSpPr/>
          <p:nvPr/>
        </p:nvSpPr>
        <p:spPr>
          <a:xfrm>
            <a:off x="793790" y="5792153"/>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Techniques like secure multi-party computation enable the central server to aggregate model updates without accessing the raw data, further enhancing privacy.</a:t>
            </a:r>
            <a:endParaRPr lang="en-US" sz="1750" dirty="0"/>
          </a:p>
        </p:txBody>
      </p:sp>
      <p:pic>
        <p:nvPicPr>
          <p:cNvPr id="7" name="Image 2" descr="preencoded.png"/>
          <p:cNvPicPr>
            <a:picLocks noChangeAspect="1"/>
          </p:cNvPicPr>
          <p:nvPr/>
        </p:nvPicPr>
        <p:blipFill>
          <a:blip r:embed="rId5"/>
          <a:stretch>
            <a:fillRect/>
          </a:stretch>
        </p:blipFill>
        <p:spPr>
          <a:xfrm>
            <a:off x="5254704" y="4507944"/>
            <a:ext cx="566976" cy="566976"/>
          </a:xfrm>
          <a:prstGeom prst="rect">
            <a:avLst/>
          </a:prstGeom>
        </p:spPr>
      </p:pic>
      <p:sp>
        <p:nvSpPr>
          <p:cNvPr id="8" name="Text 3"/>
          <p:cNvSpPr/>
          <p:nvPr/>
        </p:nvSpPr>
        <p:spPr>
          <a:xfrm>
            <a:off x="5254704" y="530173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Differential Privacy</a:t>
            </a:r>
            <a:endParaRPr lang="en-US" sz="2200" dirty="0"/>
          </a:p>
        </p:txBody>
      </p:sp>
      <p:sp>
        <p:nvSpPr>
          <p:cNvPr id="9" name="Text 4"/>
          <p:cNvSpPr/>
          <p:nvPr/>
        </p:nvSpPr>
        <p:spPr>
          <a:xfrm>
            <a:off x="5254704" y="5792153"/>
            <a:ext cx="4120872" cy="1814513"/>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Differential privacy algorithms can be applied to the Federated Learning process to provide mathematical guarantees about the privacy of the individual data contributions.</a:t>
            </a:r>
            <a:endParaRPr lang="en-US" sz="1750" dirty="0"/>
          </a:p>
        </p:txBody>
      </p:sp>
      <p:pic>
        <p:nvPicPr>
          <p:cNvPr id="10" name="Image 3" descr="preencoded.png"/>
          <p:cNvPicPr>
            <a:picLocks noChangeAspect="1"/>
          </p:cNvPicPr>
          <p:nvPr/>
        </p:nvPicPr>
        <p:blipFill>
          <a:blip r:embed="rId6"/>
          <a:stretch>
            <a:fillRect/>
          </a:stretch>
        </p:blipFill>
        <p:spPr>
          <a:xfrm>
            <a:off x="9715738" y="4507944"/>
            <a:ext cx="566976" cy="566976"/>
          </a:xfrm>
          <a:prstGeom prst="rect">
            <a:avLst/>
          </a:prstGeom>
        </p:spPr>
      </p:pic>
      <p:sp>
        <p:nvSpPr>
          <p:cNvPr id="11" name="Text 5"/>
          <p:cNvSpPr/>
          <p:nvPr/>
        </p:nvSpPr>
        <p:spPr>
          <a:xfrm>
            <a:off x="9715738" y="530173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Model Compression</a:t>
            </a:r>
            <a:endParaRPr lang="en-US" sz="2200" dirty="0"/>
          </a:p>
        </p:txBody>
      </p:sp>
      <p:sp>
        <p:nvSpPr>
          <p:cNvPr id="12" name="Text 6"/>
          <p:cNvSpPr/>
          <p:nvPr/>
        </p:nvSpPr>
        <p:spPr>
          <a:xfrm>
            <a:off x="9715738" y="5792153"/>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Innovative model compression techniques reduce the size of the model updates, minimizing the communication overhead and enabling faster convergence.</a:t>
            </a:r>
            <a:endParaRPr lang="en-US" sz="1750" dirty="0"/>
          </a:p>
        </p:txBody>
      </p:sp>
      <p:sp>
        <p:nvSpPr>
          <p:cNvPr id="13" name="TextBox 12">
            <a:extLst>
              <a:ext uri="{FF2B5EF4-FFF2-40B4-BE49-F238E27FC236}">
                <a16:creationId xmlns:a16="http://schemas.microsoft.com/office/drawing/2014/main" id="{93B3DD61-9102-EAC6-21B9-8015F287BEAA}"/>
              </a:ext>
            </a:extLst>
          </p:cNvPr>
          <p:cNvSpPr txBox="1"/>
          <p:nvPr/>
        </p:nvSpPr>
        <p:spPr>
          <a:xfrm flipH="1">
            <a:off x="12846204" y="7732700"/>
            <a:ext cx="1661531"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8412" y="774621"/>
            <a:ext cx="7628692" cy="561023"/>
          </a:xfrm>
          <a:prstGeom prst="rect">
            <a:avLst/>
          </a:prstGeom>
          <a:noFill/>
          <a:ln/>
        </p:spPr>
        <p:txBody>
          <a:bodyPr wrap="none" lIns="0" tIns="0" rIns="0" bIns="0" rtlCol="0" anchor="t"/>
          <a:lstStyle/>
          <a:p>
            <a:pPr marL="0" indent="0">
              <a:lnSpc>
                <a:spcPts val="4400"/>
              </a:lnSpc>
              <a:buNone/>
            </a:pPr>
            <a:r>
              <a:rPr lang="en-US" sz="3500" b="1" dirty="0">
                <a:solidFill>
                  <a:srgbClr val="F94CAF"/>
                </a:solidFill>
                <a:latin typeface="Inconsolata Bold" pitchFamily="34" charset="0"/>
                <a:ea typeface="Inconsolata Bold" pitchFamily="34" charset="-122"/>
                <a:cs typeface="Inconsolata Bold" pitchFamily="34" charset="-120"/>
              </a:rPr>
              <a:t>Applications of Federated Learning</a:t>
            </a:r>
            <a:endParaRPr lang="en-US" sz="3500" dirty="0"/>
          </a:p>
        </p:txBody>
      </p:sp>
      <p:pic>
        <p:nvPicPr>
          <p:cNvPr id="4" name="Image 1" descr="preencoded.png"/>
          <p:cNvPicPr>
            <a:picLocks noChangeAspect="1"/>
          </p:cNvPicPr>
          <p:nvPr/>
        </p:nvPicPr>
        <p:blipFill>
          <a:blip r:embed="rId4"/>
          <a:stretch>
            <a:fillRect/>
          </a:stretch>
        </p:blipFill>
        <p:spPr>
          <a:xfrm>
            <a:off x="628412" y="1604963"/>
            <a:ext cx="448866" cy="448866"/>
          </a:xfrm>
          <a:prstGeom prst="rect">
            <a:avLst/>
          </a:prstGeom>
        </p:spPr>
      </p:pic>
      <p:sp>
        <p:nvSpPr>
          <p:cNvPr id="5" name="Text 1"/>
          <p:cNvSpPr/>
          <p:nvPr/>
        </p:nvSpPr>
        <p:spPr>
          <a:xfrm>
            <a:off x="628412" y="2233374"/>
            <a:ext cx="2244328" cy="280511"/>
          </a:xfrm>
          <a:prstGeom prst="rect">
            <a:avLst/>
          </a:prstGeom>
          <a:noFill/>
          <a:ln/>
        </p:spPr>
        <p:txBody>
          <a:bodyPr wrap="none" lIns="0" tIns="0" rIns="0" bIns="0" rtlCol="0" anchor="t"/>
          <a:lstStyle/>
          <a:p>
            <a:pPr marL="0" indent="0" algn="l">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Healthcare</a:t>
            </a:r>
            <a:endParaRPr lang="en-US" sz="1750" dirty="0"/>
          </a:p>
        </p:txBody>
      </p:sp>
      <p:sp>
        <p:nvSpPr>
          <p:cNvPr id="6" name="Text 2"/>
          <p:cNvSpPr/>
          <p:nvPr/>
        </p:nvSpPr>
        <p:spPr>
          <a:xfrm>
            <a:off x="628412" y="2621518"/>
            <a:ext cx="7068753" cy="574358"/>
          </a:xfrm>
          <a:prstGeom prst="rect">
            <a:avLst/>
          </a:prstGeom>
          <a:noFill/>
          <a:ln/>
        </p:spPr>
        <p:txBody>
          <a:bodyPr wrap="square" lIns="0" tIns="0" rIns="0" bIns="0" rtlCol="0" anchor="t"/>
          <a:lstStyle/>
          <a:p>
            <a:pPr marL="0" indent="0" algn="l">
              <a:lnSpc>
                <a:spcPts val="2250"/>
              </a:lnSpc>
              <a:buNone/>
            </a:pPr>
            <a:r>
              <a:rPr lang="en-US" sz="1400" dirty="0">
                <a:solidFill>
                  <a:srgbClr val="DAD1E6"/>
                </a:solidFill>
                <a:latin typeface="Fira Sans" pitchFamily="34" charset="0"/>
                <a:ea typeface="Fira Sans" pitchFamily="34" charset="-122"/>
                <a:cs typeface="Fira Sans" pitchFamily="34" charset="-120"/>
              </a:rPr>
              <a:t>FL enables training models on sensitive patient data without sharing raw data, improving medical imaging and diagnostics.</a:t>
            </a:r>
            <a:endParaRPr lang="en-US" sz="1400" dirty="0"/>
          </a:p>
        </p:txBody>
      </p:sp>
      <p:pic>
        <p:nvPicPr>
          <p:cNvPr id="7" name="Image 2" descr="preencoded.png"/>
          <p:cNvPicPr>
            <a:picLocks noChangeAspect="1"/>
          </p:cNvPicPr>
          <p:nvPr/>
        </p:nvPicPr>
        <p:blipFill>
          <a:blip r:embed="rId5"/>
          <a:stretch>
            <a:fillRect/>
          </a:stretch>
        </p:blipFill>
        <p:spPr>
          <a:xfrm>
            <a:off x="628412" y="3734514"/>
            <a:ext cx="448866" cy="448866"/>
          </a:xfrm>
          <a:prstGeom prst="rect">
            <a:avLst/>
          </a:prstGeom>
        </p:spPr>
      </p:pic>
      <p:sp>
        <p:nvSpPr>
          <p:cNvPr id="8" name="Text 3"/>
          <p:cNvSpPr/>
          <p:nvPr/>
        </p:nvSpPr>
        <p:spPr>
          <a:xfrm>
            <a:off x="628412" y="4362926"/>
            <a:ext cx="2244328" cy="280511"/>
          </a:xfrm>
          <a:prstGeom prst="rect">
            <a:avLst/>
          </a:prstGeom>
          <a:noFill/>
          <a:ln/>
        </p:spPr>
        <p:txBody>
          <a:bodyPr wrap="none" lIns="0" tIns="0" rIns="0" bIns="0" rtlCol="0" anchor="t"/>
          <a:lstStyle/>
          <a:p>
            <a:pPr marL="0" indent="0" algn="l">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IoT</a:t>
            </a:r>
            <a:endParaRPr lang="en-US" sz="1750" dirty="0"/>
          </a:p>
        </p:txBody>
      </p:sp>
      <p:sp>
        <p:nvSpPr>
          <p:cNvPr id="9" name="Text 4"/>
          <p:cNvSpPr/>
          <p:nvPr/>
        </p:nvSpPr>
        <p:spPr>
          <a:xfrm>
            <a:off x="628412" y="4751070"/>
            <a:ext cx="7392844" cy="574358"/>
          </a:xfrm>
          <a:prstGeom prst="rect">
            <a:avLst/>
          </a:prstGeom>
          <a:noFill/>
          <a:ln/>
        </p:spPr>
        <p:txBody>
          <a:bodyPr wrap="square" lIns="0" tIns="0" rIns="0" bIns="0" rtlCol="0" anchor="t"/>
          <a:lstStyle/>
          <a:p>
            <a:pPr marL="0" indent="0" algn="l">
              <a:lnSpc>
                <a:spcPts val="2250"/>
              </a:lnSpc>
              <a:buNone/>
            </a:pPr>
            <a:r>
              <a:rPr lang="en-US" sz="1400" dirty="0">
                <a:solidFill>
                  <a:srgbClr val="DAD1E6"/>
                </a:solidFill>
                <a:latin typeface="Fira Sans" pitchFamily="34" charset="0"/>
                <a:ea typeface="Fira Sans" pitchFamily="34" charset="-122"/>
                <a:cs typeface="Fira Sans" pitchFamily="34" charset="-120"/>
              </a:rPr>
              <a:t>Smart devices can learn user preferences and improve performance without relying on centralized data storage.</a:t>
            </a:r>
            <a:endParaRPr lang="en-US" sz="1400" dirty="0"/>
          </a:p>
        </p:txBody>
      </p:sp>
      <p:pic>
        <p:nvPicPr>
          <p:cNvPr id="10" name="Image 3" descr="preencoded.png"/>
          <p:cNvPicPr>
            <a:picLocks noChangeAspect="1"/>
          </p:cNvPicPr>
          <p:nvPr/>
        </p:nvPicPr>
        <p:blipFill>
          <a:blip r:embed="rId6"/>
          <a:stretch>
            <a:fillRect/>
          </a:stretch>
        </p:blipFill>
        <p:spPr>
          <a:xfrm>
            <a:off x="628412" y="5864066"/>
            <a:ext cx="448866" cy="448866"/>
          </a:xfrm>
          <a:prstGeom prst="rect">
            <a:avLst/>
          </a:prstGeom>
        </p:spPr>
      </p:pic>
      <p:sp>
        <p:nvSpPr>
          <p:cNvPr id="11" name="Text 5"/>
          <p:cNvSpPr/>
          <p:nvPr/>
        </p:nvSpPr>
        <p:spPr>
          <a:xfrm>
            <a:off x="628412" y="6492478"/>
            <a:ext cx="2244328" cy="280511"/>
          </a:xfrm>
          <a:prstGeom prst="rect">
            <a:avLst/>
          </a:prstGeom>
          <a:noFill/>
          <a:ln/>
        </p:spPr>
        <p:txBody>
          <a:bodyPr wrap="none" lIns="0" tIns="0" rIns="0" bIns="0" rtlCol="0" anchor="t"/>
          <a:lstStyle/>
          <a:p>
            <a:pPr marL="0" indent="0" algn="l">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Finance</a:t>
            </a:r>
            <a:endParaRPr lang="en-US" sz="1750" dirty="0"/>
          </a:p>
        </p:txBody>
      </p:sp>
      <p:sp>
        <p:nvSpPr>
          <p:cNvPr id="12" name="Text 6"/>
          <p:cNvSpPr/>
          <p:nvPr/>
        </p:nvSpPr>
        <p:spPr>
          <a:xfrm>
            <a:off x="628412" y="6880622"/>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DAD1E6"/>
                </a:solidFill>
                <a:latin typeface="Fira Sans" pitchFamily="34" charset="0"/>
                <a:ea typeface="Fira Sans" pitchFamily="34" charset="-122"/>
                <a:cs typeface="Fira Sans" pitchFamily="34" charset="-120"/>
              </a:rPr>
              <a:t>FL facilitates fraud detection using decentralized transaction data, enhancing security and efficiency in financial systems.</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113" y="726758"/>
            <a:ext cx="7709773" cy="1280636"/>
          </a:xfrm>
          <a:prstGeom prst="rect">
            <a:avLst/>
          </a:prstGeom>
          <a:noFill/>
          <a:ln/>
        </p:spPr>
        <p:txBody>
          <a:bodyPr wrap="square" lIns="0" tIns="0" rIns="0" bIns="0" rtlCol="0" anchor="t"/>
          <a:lstStyle/>
          <a:p>
            <a:pPr marL="0" indent="0">
              <a:lnSpc>
                <a:spcPts val="5000"/>
              </a:lnSpc>
              <a:buNone/>
            </a:pPr>
            <a:r>
              <a:rPr lang="en-US" sz="4000" b="1" dirty="0">
                <a:solidFill>
                  <a:srgbClr val="F94CAF"/>
                </a:solidFill>
                <a:latin typeface="Inconsolata Bold" pitchFamily="34" charset="0"/>
                <a:ea typeface="Inconsolata Bold" pitchFamily="34" charset="-122"/>
                <a:cs typeface="Inconsolata Bold" pitchFamily="34" charset="-120"/>
              </a:rPr>
              <a:t>Advantages of Federated Learning</a:t>
            </a:r>
            <a:endParaRPr lang="en-US" sz="4000" dirty="0"/>
          </a:p>
        </p:txBody>
      </p:sp>
      <p:sp>
        <p:nvSpPr>
          <p:cNvPr id="4" name="Shape 1"/>
          <p:cNvSpPr/>
          <p:nvPr/>
        </p:nvSpPr>
        <p:spPr>
          <a:xfrm>
            <a:off x="717113" y="2314694"/>
            <a:ext cx="3752493" cy="2491621"/>
          </a:xfrm>
          <a:prstGeom prst="roundRect">
            <a:avLst>
              <a:gd name="adj" fmla="val 1234"/>
            </a:avLst>
          </a:prstGeom>
          <a:solidFill>
            <a:srgbClr val="433550"/>
          </a:solidFill>
          <a:ln/>
        </p:spPr>
      </p:sp>
      <p:sp>
        <p:nvSpPr>
          <p:cNvPr id="5" name="Text 2"/>
          <p:cNvSpPr/>
          <p:nvPr/>
        </p:nvSpPr>
        <p:spPr>
          <a:xfrm>
            <a:off x="922020" y="2519601"/>
            <a:ext cx="2689146" cy="320040"/>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Enhanced Data Privacy</a:t>
            </a:r>
            <a:endParaRPr lang="en-US" sz="2000" dirty="0"/>
          </a:p>
        </p:txBody>
      </p:sp>
      <p:sp>
        <p:nvSpPr>
          <p:cNvPr id="6" name="Text 3"/>
          <p:cNvSpPr/>
          <p:nvPr/>
        </p:nvSpPr>
        <p:spPr>
          <a:xfrm>
            <a:off x="922020" y="2962513"/>
            <a:ext cx="3342680" cy="1638895"/>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Federated Learning ensures that sensitive user data never leaves the device, addressing privacy concerns and complying with regulatory requirements.</a:t>
            </a:r>
            <a:endParaRPr lang="en-US" sz="1600" dirty="0"/>
          </a:p>
        </p:txBody>
      </p:sp>
      <p:sp>
        <p:nvSpPr>
          <p:cNvPr id="7" name="Shape 4"/>
          <p:cNvSpPr/>
          <p:nvPr/>
        </p:nvSpPr>
        <p:spPr>
          <a:xfrm>
            <a:off x="4674513" y="2314694"/>
            <a:ext cx="3752493" cy="2491621"/>
          </a:xfrm>
          <a:prstGeom prst="roundRect">
            <a:avLst>
              <a:gd name="adj" fmla="val 1234"/>
            </a:avLst>
          </a:prstGeom>
          <a:solidFill>
            <a:srgbClr val="433550"/>
          </a:solidFill>
          <a:ln/>
        </p:spPr>
      </p:sp>
      <p:sp>
        <p:nvSpPr>
          <p:cNvPr id="8" name="Text 5"/>
          <p:cNvSpPr/>
          <p:nvPr/>
        </p:nvSpPr>
        <p:spPr>
          <a:xfrm>
            <a:off x="4879419" y="2519601"/>
            <a:ext cx="2561273" cy="320040"/>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Improved Scalability</a:t>
            </a:r>
            <a:endParaRPr lang="en-US" sz="2000" dirty="0"/>
          </a:p>
        </p:txBody>
      </p:sp>
      <p:sp>
        <p:nvSpPr>
          <p:cNvPr id="9" name="Text 6"/>
          <p:cNvSpPr/>
          <p:nvPr/>
        </p:nvSpPr>
        <p:spPr>
          <a:xfrm>
            <a:off x="4879419" y="2962513"/>
            <a:ext cx="3342680" cy="1638895"/>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By leveraging millions of edge devices, Federated Learning can scale AI training to unprecedented levels, overcoming the limitations of centralized data centers.</a:t>
            </a:r>
            <a:endParaRPr lang="en-US" sz="1600" dirty="0"/>
          </a:p>
        </p:txBody>
      </p:sp>
      <p:sp>
        <p:nvSpPr>
          <p:cNvPr id="10" name="Shape 7"/>
          <p:cNvSpPr/>
          <p:nvPr/>
        </p:nvSpPr>
        <p:spPr>
          <a:xfrm>
            <a:off x="717113" y="5011222"/>
            <a:ext cx="3752493" cy="2491621"/>
          </a:xfrm>
          <a:prstGeom prst="roundRect">
            <a:avLst>
              <a:gd name="adj" fmla="val 1234"/>
            </a:avLst>
          </a:prstGeom>
          <a:solidFill>
            <a:srgbClr val="433550"/>
          </a:solidFill>
          <a:ln/>
        </p:spPr>
      </p:sp>
      <p:sp>
        <p:nvSpPr>
          <p:cNvPr id="11" name="Text 8"/>
          <p:cNvSpPr/>
          <p:nvPr/>
        </p:nvSpPr>
        <p:spPr>
          <a:xfrm>
            <a:off x="922020" y="5216128"/>
            <a:ext cx="2561273" cy="320040"/>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Increased Efficiency</a:t>
            </a:r>
            <a:endParaRPr lang="en-US" sz="2000" dirty="0"/>
          </a:p>
        </p:txBody>
      </p:sp>
      <p:sp>
        <p:nvSpPr>
          <p:cNvPr id="12" name="Text 9"/>
          <p:cNvSpPr/>
          <p:nvPr/>
        </p:nvSpPr>
        <p:spPr>
          <a:xfrm>
            <a:off x="922020" y="5659041"/>
            <a:ext cx="3342680" cy="1311116"/>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Federated Learning reduces the computational and communication overhead, as only model updates are shared, rather than raw data.</a:t>
            </a:r>
            <a:endParaRPr lang="en-US" sz="1600" dirty="0"/>
          </a:p>
        </p:txBody>
      </p:sp>
      <p:sp>
        <p:nvSpPr>
          <p:cNvPr id="13" name="Shape 10"/>
          <p:cNvSpPr/>
          <p:nvPr/>
        </p:nvSpPr>
        <p:spPr>
          <a:xfrm>
            <a:off x="4674513" y="5011222"/>
            <a:ext cx="3752493" cy="2491621"/>
          </a:xfrm>
          <a:prstGeom prst="roundRect">
            <a:avLst>
              <a:gd name="adj" fmla="val 1234"/>
            </a:avLst>
          </a:prstGeom>
          <a:solidFill>
            <a:srgbClr val="433550"/>
          </a:solidFill>
          <a:ln/>
        </p:spPr>
      </p:sp>
      <p:sp>
        <p:nvSpPr>
          <p:cNvPr id="14" name="Text 11"/>
          <p:cNvSpPr/>
          <p:nvPr/>
        </p:nvSpPr>
        <p:spPr>
          <a:xfrm>
            <a:off x="4879419" y="5216128"/>
            <a:ext cx="2561273" cy="320040"/>
          </a:xfrm>
          <a:prstGeom prst="rect">
            <a:avLst/>
          </a:prstGeom>
          <a:noFill/>
          <a:ln/>
        </p:spPr>
        <p:txBody>
          <a:bodyPr wrap="none" lIns="0" tIns="0" rIns="0" bIns="0" rtlCol="0" anchor="t"/>
          <a:lstStyle/>
          <a:p>
            <a:pPr marL="0" indent="0">
              <a:lnSpc>
                <a:spcPts val="2500"/>
              </a:lnSpc>
              <a:buNone/>
            </a:pPr>
            <a:r>
              <a:rPr lang="en-US" sz="2000" b="1" dirty="0">
                <a:solidFill>
                  <a:srgbClr val="DAD1E6"/>
                </a:solidFill>
                <a:latin typeface="Inconsolata Bold" pitchFamily="34" charset="0"/>
                <a:ea typeface="Inconsolata Bold" pitchFamily="34" charset="-122"/>
                <a:cs typeface="Inconsolata Bold" pitchFamily="34" charset="-120"/>
              </a:rPr>
              <a:t>Personalized Models</a:t>
            </a:r>
            <a:endParaRPr lang="en-US" sz="2000" dirty="0"/>
          </a:p>
        </p:txBody>
      </p:sp>
      <p:sp>
        <p:nvSpPr>
          <p:cNvPr id="15" name="Text 12"/>
          <p:cNvSpPr/>
          <p:nvPr/>
        </p:nvSpPr>
        <p:spPr>
          <a:xfrm>
            <a:off x="4879419" y="5659041"/>
            <a:ext cx="3342680" cy="1638895"/>
          </a:xfrm>
          <a:prstGeom prst="rect">
            <a:avLst/>
          </a:prstGeom>
          <a:noFill/>
          <a:ln/>
        </p:spPr>
        <p:txBody>
          <a:bodyPr wrap="square" lIns="0" tIns="0" rIns="0" bIns="0" rtlCol="0" anchor="t"/>
          <a:lstStyle/>
          <a:p>
            <a:pPr marL="0" indent="0">
              <a:lnSpc>
                <a:spcPts val="2550"/>
              </a:lnSpc>
              <a:buNone/>
            </a:pPr>
            <a:r>
              <a:rPr lang="en-US" sz="1600" dirty="0">
                <a:solidFill>
                  <a:srgbClr val="DAD1E6"/>
                </a:solidFill>
                <a:latin typeface="Fira Sans" pitchFamily="34" charset="0"/>
                <a:ea typeface="Fira Sans" pitchFamily="34" charset="-122"/>
                <a:cs typeface="Fira Sans" pitchFamily="34" charset="-120"/>
              </a:rPr>
              <a:t>Federated Learning can create personalized AI models by adapting to the unique data and patterns of each user, leading to more accurate and relevant predictions.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83037" y="1152763"/>
            <a:ext cx="7071003" cy="431244"/>
          </a:xfrm>
          <a:prstGeom prst="rect">
            <a:avLst/>
          </a:prstGeom>
          <a:noFill/>
          <a:ln/>
        </p:spPr>
        <p:txBody>
          <a:bodyPr wrap="none" lIns="0" tIns="0" rIns="0" bIns="0" rtlCol="0" anchor="t"/>
          <a:lstStyle/>
          <a:p>
            <a:pPr marL="0" indent="0">
              <a:lnSpc>
                <a:spcPts val="3350"/>
              </a:lnSpc>
              <a:buNone/>
            </a:pPr>
            <a:r>
              <a:rPr lang="en-US" sz="2700" b="1" dirty="0">
                <a:solidFill>
                  <a:srgbClr val="F94CAF"/>
                </a:solidFill>
                <a:latin typeface="Inconsolata Bold" pitchFamily="34" charset="0"/>
                <a:ea typeface="Inconsolata Bold" pitchFamily="34" charset="-122"/>
                <a:cs typeface="Inconsolata Bold" pitchFamily="34" charset="-120"/>
              </a:rPr>
              <a:t>The Future Outlook for Federated Learning</a:t>
            </a:r>
            <a:endParaRPr lang="en-US" sz="2700" dirty="0"/>
          </a:p>
        </p:txBody>
      </p:sp>
      <p:pic>
        <p:nvPicPr>
          <p:cNvPr id="3" name="Image 0" descr="preencoded.png"/>
          <p:cNvPicPr>
            <a:picLocks noChangeAspect="1"/>
          </p:cNvPicPr>
          <p:nvPr/>
        </p:nvPicPr>
        <p:blipFill>
          <a:blip r:embed="rId3"/>
          <a:stretch>
            <a:fillRect/>
          </a:stretch>
        </p:blipFill>
        <p:spPr>
          <a:xfrm>
            <a:off x="3222665" y="1859994"/>
            <a:ext cx="1352669" cy="1015841"/>
          </a:xfrm>
          <a:prstGeom prst="rect">
            <a:avLst/>
          </a:prstGeom>
        </p:spPr>
      </p:pic>
      <p:sp>
        <p:nvSpPr>
          <p:cNvPr id="4" name="Text 1"/>
          <p:cNvSpPr/>
          <p:nvPr/>
        </p:nvSpPr>
        <p:spPr>
          <a:xfrm>
            <a:off x="3855839" y="2361605"/>
            <a:ext cx="86201" cy="275987"/>
          </a:xfrm>
          <a:prstGeom prst="rect">
            <a:avLst/>
          </a:prstGeom>
          <a:noFill/>
          <a:ln/>
        </p:spPr>
        <p:txBody>
          <a:bodyPr wrap="none" lIns="0" tIns="0" rIns="0" bIns="0" rtlCol="0" anchor="t"/>
          <a:lstStyle/>
          <a:p>
            <a:pPr marL="0" indent="0" algn="ctr">
              <a:lnSpc>
                <a:spcPts val="2150"/>
              </a:lnSpc>
              <a:buNone/>
            </a:pPr>
            <a:r>
              <a:rPr lang="en-US" sz="1350" b="1" dirty="0">
                <a:solidFill>
                  <a:srgbClr val="DAD1E6"/>
                </a:solidFill>
                <a:latin typeface="Inconsolata Bold" pitchFamily="34" charset="0"/>
                <a:ea typeface="Inconsolata Bold" pitchFamily="34" charset="-122"/>
                <a:cs typeface="Inconsolata Bold" pitchFamily="34" charset="-120"/>
              </a:rPr>
              <a:t>1</a:t>
            </a:r>
            <a:endParaRPr lang="en-US" sz="1350" dirty="0"/>
          </a:p>
        </p:txBody>
      </p:sp>
      <p:sp>
        <p:nvSpPr>
          <p:cNvPr id="5" name="Text 2"/>
          <p:cNvSpPr/>
          <p:nvPr/>
        </p:nvSpPr>
        <p:spPr>
          <a:xfrm>
            <a:off x="4713327" y="1997988"/>
            <a:ext cx="1725097" cy="215622"/>
          </a:xfrm>
          <a:prstGeom prst="rect">
            <a:avLst/>
          </a:prstGeom>
          <a:noFill/>
          <a:ln/>
        </p:spPr>
        <p:txBody>
          <a:bodyPr wrap="none" lIns="0" tIns="0" rIns="0" bIns="0" rtlCol="0" anchor="t"/>
          <a:lstStyle/>
          <a:p>
            <a:pPr marL="0" indent="0" algn="l">
              <a:lnSpc>
                <a:spcPts val="1650"/>
              </a:lnSpc>
              <a:buNone/>
            </a:pPr>
            <a:r>
              <a:rPr lang="en-US" sz="1350" b="1" dirty="0">
                <a:solidFill>
                  <a:srgbClr val="DAD1E6"/>
                </a:solidFill>
                <a:latin typeface="Inconsolata Bold" pitchFamily="34" charset="0"/>
                <a:ea typeface="Inconsolata Bold" pitchFamily="34" charset="-122"/>
                <a:cs typeface="Inconsolata Bold" pitchFamily="34" charset="-120"/>
              </a:rPr>
              <a:t>Widespread Adoption</a:t>
            </a:r>
            <a:endParaRPr lang="en-US" sz="1350" dirty="0"/>
          </a:p>
        </p:txBody>
      </p:sp>
      <p:sp>
        <p:nvSpPr>
          <p:cNvPr id="6" name="Text 3"/>
          <p:cNvSpPr/>
          <p:nvPr/>
        </p:nvSpPr>
        <p:spPr>
          <a:xfrm>
            <a:off x="4713327" y="2296358"/>
            <a:ext cx="9296043" cy="441484"/>
          </a:xfrm>
          <a:prstGeom prst="rect">
            <a:avLst/>
          </a:prstGeom>
          <a:noFill/>
          <a:ln/>
        </p:spPr>
        <p:txBody>
          <a:bodyPr wrap="square" lIns="0" tIns="0" rIns="0" bIns="0" rtlCol="0" anchor="t"/>
          <a:lstStyle/>
          <a:p>
            <a:pPr marL="0" indent="0" algn="l">
              <a:lnSpc>
                <a:spcPts val="1700"/>
              </a:lnSpc>
              <a:buNone/>
            </a:pPr>
            <a:r>
              <a:rPr lang="en-US" sz="1050" dirty="0">
                <a:solidFill>
                  <a:srgbClr val="DAD1E6"/>
                </a:solidFill>
                <a:latin typeface="Fira Sans" pitchFamily="34" charset="0"/>
                <a:ea typeface="Fira Sans" pitchFamily="34" charset="-122"/>
                <a:cs typeface="Fira Sans" pitchFamily="34" charset="-120"/>
              </a:rPr>
              <a:t>As the benefits of Federated Learning become more widely recognized, we can expect to see its adoption across a diverse range of industries and applications.</a:t>
            </a:r>
            <a:endParaRPr lang="en-US" sz="1050" dirty="0"/>
          </a:p>
        </p:txBody>
      </p:sp>
      <p:sp>
        <p:nvSpPr>
          <p:cNvPr id="7" name="Shape 4"/>
          <p:cNvSpPr/>
          <p:nvPr/>
        </p:nvSpPr>
        <p:spPr>
          <a:xfrm>
            <a:off x="4609743" y="2889171"/>
            <a:ext cx="9503212" cy="7620"/>
          </a:xfrm>
          <a:prstGeom prst="roundRect">
            <a:avLst>
              <a:gd name="adj" fmla="val 271678"/>
            </a:avLst>
          </a:prstGeom>
          <a:solidFill>
            <a:srgbClr val="5C4E69"/>
          </a:solidFill>
          <a:ln/>
        </p:spPr>
      </p:sp>
      <p:pic>
        <p:nvPicPr>
          <p:cNvPr id="8" name="Image 1" descr="preencoded.png"/>
          <p:cNvPicPr>
            <a:picLocks noChangeAspect="1"/>
          </p:cNvPicPr>
          <p:nvPr/>
        </p:nvPicPr>
        <p:blipFill>
          <a:blip r:embed="rId4"/>
          <a:stretch>
            <a:fillRect/>
          </a:stretch>
        </p:blipFill>
        <p:spPr>
          <a:xfrm>
            <a:off x="2546271" y="2910245"/>
            <a:ext cx="2705457" cy="1015841"/>
          </a:xfrm>
          <a:prstGeom prst="rect">
            <a:avLst/>
          </a:prstGeom>
        </p:spPr>
      </p:pic>
      <p:sp>
        <p:nvSpPr>
          <p:cNvPr id="9" name="Text 5"/>
          <p:cNvSpPr/>
          <p:nvPr/>
        </p:nvSpPr>
        <p:spPr>
          <a:xfrm>
            <a:off x="3855839" y="3280172"/>
            <a:ext cx="86201" cy="275987"/>
          </a:xfrm>
          <a:prstGeom prst="rect">
            <a:avLst/>
          </a:prstGeom>
          <a:noFill/>
          <a:ln/>
        </p:spPr>
        <p:txBody>
          <a:bodyPr wrap="none" lIns="0" tIns="0" rIns="0" bIns="0" rtlCol="0" anchor="t"/>
          <a:lstStyle/>
          <a:p>
            <a:pPr marL="0" indent="0" algn="ctr">
              <a:lnSpc>
                <a:spcPts val="2150"/>
              </a:lnSpc>
              <a:buNone/>
            </a:pPr>
            <a:r>
              <a:rPr lang="en-US" sz="1350" b="1" dirty="0">
                <a:solidFill>
                  <a:srgbClr val="DAD1E6"/>
                </a:solidFill>
                <a:latin typeface="Inconsolata Bold" pitchFamily="34" charset="0"/>
                <a:ea typeface="Inconsolata Bold" pitchFamily="34" charset="-122"/>
                <a:cs typeface="Inconsolata Bold" pitchFamily="34" charset="-120"/>
              </a:rPr>
              <a:t>2</a:t>
            </a:r>
            <a:endParaRPr lang="en-US" sz="1350" dirty="0"/>
          </a:p>
        </p:txBody>
      </p:sp>
      <p:sp>
        <p:nvSpPr>
          <p:cNvPr id="10" name="Text 6"/>
          <p:cNvSpPr/>
          <p:nvPr/>
        </p:nvSpPr>
        <p:spPr>
          <a:xfrm>
            <a:off x="5389721" y="3048238"/>
            <a:ext cx="3103245" cy="215622"/>
          </a:xfrm>
          <a:prstGeom prst="rect">
            <a:avLst/>
          </a:prstGeom>
          <a:noFill/>
          <a:ln/>
        </p:spPr>
        <p:txBody>
          <a:bodyPr wrap="none" lIns="0" tIns="0" rIns="0" bIns="0" rtlCol="0" anchor="t"/>
          <a:lstStyle/>
          <a:p>
            <a:pPr marL="0" indent="0" algn="l">
              <a:lnSpc>
                <a:spcPts val="1650"/>
              </a:lnSpc>
              <a:buNone/>
            </a:pPr>
            <a:r>
              <a:rPr lang="en-US" sz="1350" b="1" dirty="0">
                <a:solidFill>
                  <a:srgbClr val="DAD1E6"/>
                </a:solidFill>
                <a:latin typeface="Inconsolata Bold" pitchFamily="34" charset="0"/>
                <a:ea typeface="Inconsolata Bold" pitchFamily="34" charset="-122"/>
                <a:cs typeface="Inconsolata Bold" pitchFamily="34" charset="-120"/>
              </a:rPr>
              <a:t>Advancements in Privacy and Security</a:t>
            </a:r>
            <a:endParaRPr lang="en-US" sz="1350" dirty="0"/>
          </a:p>
        </p:txBody>
      </p:sp>
      <p:sp>
        <p:nvSpPr>
          <p:cNvPr id="11" name="Text 7"/>
          <p:cNvSpPr/>
          <p:nvPr/>
        </p:nvSpPr>
        <p:spPr>
          <a:xfrm>
            <a:off x="5389721" y="3346609"/>
            <a:ext cx="8619649" cy="441484"/>
          </a:xfrm>
          <a:prstGeom prst="rect">
            <a:avLst/>
          </a:prstGeom>
          <a:noFill/>
          <a:ln/>
        </p:spPr>
        <p:txBody>
          <a:bodyPr wrap="square" lIns="0" tIns="0" rIns="0" bIns="0" rtlCol="0" anchor="t"/>
          <a:lstStyle/>
          <a:p>
            <a:pPr marL="0" indent="0" algn="l">
              <a:lnSpc>
                <a:spcPts val="1700"/>
              </a:lnSpc>
              <a:buNone/>
            </a:pPr>
            <a:r>
              <a:rPr lang="en-US" sz="1050" dirty="0">
                <a:solidFill>
                  <a:srgbClr val="DAD1E6"/>
                </a:solidFill>
                <a:latin typeface="Fira Sans" pitchFamily="34" charset="0"/>
                <a:ea typeface="Fira Sans" pitchFamily="34" charset="-122"/>
                <a:cs typeface="Fira Sans" pitchFamily="34" charset="-120"/>
              </a:rPr>
              <a:t>Continued research and development in areas like secure aggregation and differential privacy will further strengthen the privacy and security guarantees of Federated Learning.</a:t>
            </a:r>
            <a:endParaRPr lang="en-US" sz="1050" dirty="0"/>
          </a:p>
        </p:txBody>
      </p:sp>
      <p:sp>
        <p:nvSpPr>
          <p:cNvPr id="12" name="Shape 8"/>
          <p:cNvSpPr/>
          <p:nvPr/>
        </p:nvSpPr>
        <p:spPr>
          <a:xfrm>
            <a:off x="5286137" y="3939421"/>
            <a:ext cx="8826818" cy="7620"/>
          </a:xfrm>
          <a:prstGeom prst="roundRect">
            <a:avLst>
              <a:gd name="adj" fmla="val 271678"/>
            </a:avLst>
          </a:prstGeom>
          <a:solidFill>
            <a:srgbClr val="5C4E69"/>
          </a:solidFill>
          <a:ln/>
        </p:spPr>
      </p:sp>
      <p:pic>
        <p:nvPicPr>
          <p:cNvPr id="13" name="Image 2" descr="preencoded.png"/>
          <p:cNvPicPr>
            <a:picLocks noChangeAspect="1"/>
          </p:cNvPicPr>
          <p:nvPr/>
        </p:nvPicPr>
        <p:blipFill>
          <a:blip r:embed="rId5"/>
          <a:stretch>
            <a:fillRect/>
          </a:stretch>
        </p:blipFill>
        <p:spPr>
          <a:xfrm>
            <a:off x="1869877" y="3960495"/>
            <a:ext cx="4058245" cy="1015841"/>
          </a:xfrm>
          <a:prstGeom prst="rect">
            <a:avLst/>
          </a:prstGeom>
        </p:spPr>
      </p:pic>
      <p:sp>
        <p:nvSpPr>
          <p:cNvPr id="14" name="Text 9"/>
          <p:cNvSpPr/>
          <p:nvPr/>
        </p:nvSpPr>
        <p:spPr>
          <a:xfrm>
            <a:off x="3855839" y="4330422"/>
            <a:ext cx="86201" cy="275987"/>
          </a:xfrm>
          <a:prstGeom prst="rect">
            <a:avLst/>
          </a:prstGeom>
          <a:noFill/>
          <a:ln/>
        </p:spPr>
        <p:txBody>
          <a:bodyPr wrap="none" lIns="0" tIns="0" rIns="0" bIns="0" rtlCol="0" anchor="t"/>
          <a:lstStyle/>
          <a:p>
            <a:pPr marL="0" indent="0" algn="ctr">
              <a:lnSpc>
                <a:spcPts val="2150"/>
              </a:lnSpc>
              <a:buNone/>
            </a:pPr>
            <a:r>
              <a:rPr lang="en-US" sz="1350" b="1" dirty="0">
                <a:solidFill>
                  <a:srgbClr val="DAD1E6"/>
                </a:solidFill>
                <a:latin typeface="Inconsolata Bold" pitchFamily="34" charset="0"/>
                <a:ea typeface="Inconsolata Bold" pitchFamily="34" charset="-122"/>
                <a:cs typeface="Inconsolata Bold" pitchFamily="34" charset="-120"/>
              </a:rPr>
              <a:t>3</a:t>
            </a:r>
            <a:endParaRPr lang="en-US" sz="1350" dirty="0"/>
          </a:p>
        </p:txBody>
      </p:sp>
      <p:sp>
        <p:nvSpPr>
          <p:cNvPr id="15" name="Text 10"/>
          <p:cNvSpPr/>
          <p:nvPr/>
        </p:nvSpPr>
        <p:spPr>
          <a:xfrm>
            <a:off x="6066115" y="4098488"/>
            <a:ext cx="2844641" cy="215622"/>
          </a:xfrm>
          <a:prstGeom prst="rect">
            <a:avLst/>
          </a:prstGeom>
          <a:noFill/>
          <a:ln/>
        </p:spPr>
        <p:txBody>
          <a:bodyPr wrap="none" lIns="0" tIns="0" rIns="0" bIns="0" rtlCol="0" anchor="t"/>
          <a:lstStyle/>
          <a:p>
            <a:pPr marL="0" indent="0" algn="l">
              <a:lnSpc>
                <a:spcPts val="1650"/>
              </a:lnSpc>
              <a:buNone/>
            </a:pPr>
            <a:r>
              <a:rPr lang="en-US" sz="1350" b="1" dirty="0">
                <a:solidFill>
                  <a:srgbClr val="DAD1E6"/>
                </a:solidFill>
                <a:latin typeface="Inconsolata Bold" pitchFamily="34" charset="0"/>
                <a:ea typeface="Inconsolata Bold" pitchFamily="34" charset="-122"/>
                <a:cs typeface="Inconsolata Bold" pitchFamily="34" charset="-120"/>
              </a:rPr>
              <a:t>Personalization and Customization</a:t>
            </a:r>
            <a:endParaRPr lang="en-US" sz="1350" dirty="0"/>
          </a:p>
        </p:txBody>
      </p:sp>
      <p:sp>
        <p:nvSpPr>
          <p:cNvPr id="16" name="Text 11"/>
          <p:cNvSpPr/>
          <p:nvPr/>
        </p:nvSpPr>
        <p:spPr>
          <a:xfrm>
            <a:off x="6066115" y="4396859"/>
            <a:ext cx="7943255" cy="441484"/>
          </a:xfrm>
          <a:prstGeom prst="rect">
            <a:avLst/>
          </a:prstGeom>
          <a:noFill/>
          <a:ln/>
        </p:spPr>
        <p:txBody>
          <a:bodyPr wrap="square" lIns="0" tIns="0" rIns="0" bIns="0" rtlCol="0" anchor="t"/>
          <a:lstStyle/>
          <a:p>
            <a:pPr marL="0" indent="0" algn="l">
              <a:lnSpc>
                <a:spcPts val="1700"/>
              </a:lnSpc>
              <a:buNone/>
            </a:pPr>
            <a:r>
              <a:rPr lang="en-US" sz="1050" dirty="0">
                <a:solidFill>
                  <a:srgbClr val="DAD1E6"/>
                </a:solidFill>
                <a:latin typeface="Fira Sans" pitchFamily="34" charset="0"/>
                <a:ea typeface="Fira Sans" pitchFamily="34" charset="-122"/>
                <a:cs typeface="Fira Sans" pitchFamily="34" charset="-120"/>
              </a:rPr>
              <a:t>The ability to create personalized AI models tailored to individual users will unlock new opportunities for hyper-personalized services and solutions.</a:t>
            </a:r>
            <a:endParaRPr lang="en-US" sz="1050" dirty="0"/>
          </a:p>
        </p:txBody>
      </p:sp>
      <p:sp>
        <p:nvSpPr>
          <p:cNvPr id="17" name="Shape 12"/>
          <p:cNvSpPr/>
          <p:nvPr/>
        </p:nvSpPr>
        <p:spPr>
          <a:xfrm>
            <a:off x="5962531" y="4989671"/>
            <a:ext cx="8150423" cy="7620"/>
          </a:xfrm>
          <a:prstGeom prst="roundRect">
            <a:avLst>
              <a:gd name="adj" fmla="val 271678"/>
            </a:avLst>
          </a:prstGeom>
          <a:solidFill>
            <a:srgbClr val="5C4E69"/>
          </a:solidFill>
          <a:ln/>
        </p:spPr>
      </p:sp>
      <p:pic>
        <p:nvPicPr>
          <p:cNvPr id="18" name="Image 3" descr="preencoded.png"/>
          <p:cNvPicPr>
            <a:picLocks noChangeAspect="1"/>
          </p:cNvPicPr>
          <p:nvPr/>
        </p:nvPicPr>
        <p:blipFill>
          <a:blip r:embed="rId6"/>
          <a:stretch>
            <a:fillRect/>
          </a:stretch>
        </p:blipFill>
        <p:spPr>
          <a:xfrm>
            <a:off x="1193483" y="5010745"/>
            <a:ext cx="5411033" cy="1015841"/>
          </a:xfrm>
          <a:prstGeom prst="rect">
            <a:avLst/>
          </a:prstGeom>
        </p:spPr>
      </p:pic>
      <p:sp>
        <p:nvSpPr>
          <p:cNvPr id="19" name="Text 13"/>
          <p:cNvSpPr/>
          <p:nvPr/>
        </p:nvSpPr>
        <p:spPr>
          <a:xfrm>
            <a:off x="3855839" y="5380673"/>
            <a:ext cx="86201" cy="275987"/>
          </a:xfrm>
          <a:prstGeom prst="rect">
            <a:avLst/>
          </a:prstGeom>
          <a:noFill/>
          <a:ln/>
        </p:spPr>
        <p:txBody>
          <a:bodyPr wrap="none" lIns="0" tIns="0" rIns="0" bIns="0" rtlCol="0" anchor="t"/>
          <a:lstStyle/>
          <a:p>
            <a:pPr marL="0" indent="0" algn="ctr">
              <a:lnSpc>
                <a:spcPts val="2150"/>
              </a:lnSpc>
              <a:buNone/>
            </a:pPr>
            <a:r>
              <a:rPr lang="en-US" sz="1350" b="1" dirty="0">
                <a:solidFill>
                  <a:srgbClr val="DAD1E6"/>
                </a:solidFill>
                <a:latin typeface="Inconsolata Bold" pitchFamily="34" charset="0"/>
                <a:ea typeface="Inconsolata Bold" pitchFamily="34" charset="-122"/>
                <a:cs typeface="Inconsolata Bold" pitchFamily="34" charset="-120"/>
              </a:rPr>
              <a:t>4</a:t>
            </a:r>
            <a:endParaRPr lang="en-US" sz="1350" dirty="0"/>
          </a:p>
        </p:txBody>
      </p:sp>
      <p:sp>
        <p:nvSpPr>
          <p:cNvPr id="20" name="Text 14"/>
          <p:cNvSpPr/>
          <p:nvPr/>
        </p:nvSpPr>
        <p:spPr>
          <a:xfrm>
            <a:off x="6742509" y="5148739"/>
            <a:ext cx="2930843" cy="215622"/>
          </a:xfrm>
          <a:prstGeom prst="rect">
            <a:avLst/>
          </a:prstGeom>
          <a:noFill/>
          <a:ln/>
        </p:spPr>
        <p:txBody>
          <a:bodyPr wrap="none" lIns="0" tIns="0" rIns="0" bIns="0" rtlCol="0" anchor="t"/>
          <a:lstStyle/>
          <a:p>
            <a:pPr marL="0" indent="0" algn="l">
              <a:lnSpc>
                <a:spcPts val="1650"/>
              </a:lnSpc>
              <a:buNone/>
            </a:pPr>
            <a:r>
              <a:rPr lang="en-US" sz="1350" b="1" dirty="0">
                <a:solidFill>
                  <a:srgbClr val="DAD1E6"/>
                </a:solidFill>
                <a:latin typeface="Inconsolata Bold" pitchFamily="34" charset="0"/>
                <a:ea typeface="Inconsolata Bold" pitchFamily="34" charset="-122"/>
                <a:cs typeface="Inconsolata Bold" pitchFamily="34" charset="-120"/>
              </a:rPr>
              <a:t>Edge Computing and IoT Integration</a:t>
            </a:r>
            <a:endParaRPr lang="en-US" sz="1350" dirty="0"/>
          </a:p>
        </p:txBody>
      </p:sp>
      <p:sp>
        <p:nvSpPr>
          <p:cNvPr id="21" name="Text 15"/>
          <p:cNvSpPr/>
          <p:nvPr/>
        </p:nvSpPr>
        <p:spPr>
          <a:xfrm>
            <a:off x="6742509" y="5447109"/>
            <a:ext cx="7266861" cy="441484"/>
          </a:xfrm>
          <a:prstGeom prst="rect">
            <a:avLst/>
          </a:prstGeom>
          <a:noFill/>
          <a:ln/>
        </p:spPr>
        <p:txBody>
          <a:bodyPr wrap="square" lIns="0" tIns="0" rIns="0" bIns="0" rtlCol="0" anchor="t"/>
          <a:lstStyle/>
          <a:p>
            <a:pPr marL="0" indent="0" algn="l">
              <a:lnSpc>
                <a:spcPts val="1700"/>
              </a:lnSpc>
              <a:buNone/>
            </a:pPr>
            <a:r>
              <a:rPr lang="en-US" sz="1050" dirty="0">
                <a:solidFill>
                  <a:srgbClr val="DAD1E6"/>
                </a:solidFill>
                <a:latin typeface="Fira Sans" pitchFamily="34" charset="0"/>
                <a:ea typeface="Fira Sans" pitchFamily="34" charset="-122"/>
                <a:cs typeface="Fira Sans" pitchFamily="34" charset="-120"/>
              </a:rPr>
              <a:t>The integration of Federated Learning with edge computing and the growing Internet of Things ecosystem will enable the deployment of AI at unprecedented scale and in diverse real-world settings.</a:t>
            </a:r>
            <a:endParaRPr lang="en-US" sz="1050" dirty="0"/>
          </a:p>
        </p:txBody>
      </p:sp>
      <p:sp>
        <p:nvSpPr>
          <p:cNvPr id="22" name="Shape 16"/>
          <p:cNvSpPr/>
          <p:nvPr/>
        </p:nvSpPr>
        <p:spPr>
          <a:xfrm>
            <a:off x="6638925" y="6039922"/>
            <a:ext cx="7474029" cy="7620"/>
          </a:xfrm>
          <a:prstGeom prst="roundRect">
            <a:avLst>
              <a:gd name="adj" fmla="val 271678"/>
            </a:avLst>
          </a:prstGeom>
          <a:solidFill>
            <a:srgbClr val="5C4E69"/>
          </a:solidFill>
          <a:ln/>
        </p:spPr>
      </p:sp>
      <p:pic>
        <p:nvPicPr>
          <p:cNvPr id="23" name="Image 4" descr="preencoded.png"/>
          <p:cNvPicPr>
            <a:picLocks noChangeAspect="1"/>
          </p:cNvPicPr>
          <p:nvPr/>
        </p:nvPicPr>
        <p:blipFill>
          <a:blip r:embed="rId7"/>
          <a:stretch>
            <a:fillRect/>
          </a:stretch>
        </p:blipFill>
        <p:spPr>
          <a:xfrm>
            <a:off x="517088" y="6060996"/>
            <a:ext cx="6763822" cy="1015841"/>
          </a:xfrm>
          <a:prstGeom prst="rect">
            <a:avLst/>
          </a:prstGeom>
        </p:spPr>
      </p:pic>
      <p:sp>
        <p:nvSpPr>
          <p:cNvPr id="24" name="Text 17"/>
          <p:cNvSpPr/>
          <p:nvPr/>
        </p:nvSpPr>
        <p:spPr>
          <a:xfrm>
            <a:off x="3855839" y="6430923"/>
            <a:ext cx="86201" cy="275987"/>
          </a:xfrm>
          <a:prstGeom prst="rect">
            <a:avLst/>
          </a:prstGeom>
          <a:noFill/>
          <a:ln/>
        </p:spPr>
        <p:txBody>
          <a:bodyPr wrap="none" lIns="0" tIns="0" rIns="0" bIns="0" rtlCol="0" anchor="t"/>
          <a:lstStyle/>
          <a:p>
            <a:pPr marL="0" indent="0" algn="ctr">
              <a:lnSpc>
                <a:spcPts val="2150"/>
              </a:lnSpc>
              <a:buNone/>
            </a:pPr>
            <a:r>
              <a:rPr lang="en-US" sz="1350" b="1" dirty="0">
                <a:solidFill>
                  <a:srgbClr val="DAD1E6"/>
                </a:solidFill>
                <a:latin typeface="Inconsolata Bold" pitchFamily="34" charset="0"/>
                <a:ea typeface="Inconsolata Bold" pitchFamily="34" charset="-122"/>
                <a:cs typeface="Inconsolata Bold" pitchFamily="34" charset="-120"/>
              </a:rPr>
              <a:t>5</a:t>
            </a:r>
            <a:endParaRPr lang="en-US" sz="1350" dirty="0"/>
          </a:p>
        </p:txBody>
      </p:sp>
      <p:sp>
        <p:nvSpPr>
          <p:cNvPr id="25" name="Text 18"/>
          <p:cNvSpPr/>
          <p:nvPr/>
        </p:nvSpPr>
        <p:spPr>
          <a:xfrm>
            <a:off x="7418903" y="6198989"/>
            <a:ext cx="2241233" cy="215622"/>
          </a:xfrm>
          <a:prstGeom prst="rect">
            <a:avLst/>
          </a:prstGeom>
          <a:noFill/>
          <a:ln/>
        </p:spPr>
        <p:txBody>
          <a:bodyPr wrap="none" lIns="0" tIns="0" rIns="0" bIns="0" rtlCol="0" anchor="t"/>
          <a:lstStyle/>
          <a:p>
            <a:pPr marL="0" indent="0" algn="l">
              <a:lnSpc>
                <a:spcPts val="1650"/>
              </a:lnSpc>
              <a:buNone/>
            </a:pPr>
            <a:r>
              <a:rPr lang="en-US" sz="1350" b="1" dirty="0">
                <a:solidFill>
                  <a:srgbClr val="DAD1E6"/>
                </a:solidFill>
                <a:latin typeface="Inconsolata Bold" pitchFamily="34" charset="0"/>
                <a:ea typeface="Inconsolata Bold" pitchFamily="34" charset="-122"/>
                <a:cs typeface="Inconsolata Bold" pitchFamily="34" charset="-120"/>
              </a:rPr>
              <a:t>Ethical and Responsible AI</a:t>
            </a:r>
            <a:endParaRPr lang="en-US" sz="1350" dirty="0"/>
          </a:p>
        </p:txBody>
      </p:sp>
      <p:sp>
        <p:nvSpPr>
          <p:cNvPr id="26" name="Text 19"/>
          <p:cNvSpPr/>
          <p:nvPr/>
        </p:nvSpPr>
        <p:spPr>
          <a:xfrm>
            <a:off x="7418903" y="6497360"/>
            <a:ext cx="6590467" cy="441484"/>
          </a:xfrm>
          <a:prstGeom prst="rect">
            <a:avLst/>
          </a:prstGeom>
          <a:noFill/>
          <a:ln/>
        </p:spPr>
        <p:txBody>
          <a:bodyPr wrap="square" lIns="0" tIns="0" rIns="0" bIns="0" rtlCol="0" anchor="t"/>
          <a:lstStyle/>
          <a:p>
            <a:pPr marL="0" indent="0" algn="l">
              <a:lnSpc>
                <a:spcPts val="1700"/>
              </a:lnSpc>
              <a:buNone/>
            </a:pPr>
            <a:r>
              <a:rPr lang="en-US" sz="1050" dirty="0">
                <a:solidFill>
                  <a:srgbClr val="DAD1E6"/>
                </a:solidFill>
                <a:latin typeface="Fira Sans" pitchFamily="34" charset="0"/>
                <a:ea typeface="Fira Sans" pitchFamily="34" charset="-122"/>
                <a:cs typeface="Fira Sans" pitchFamily="34" charset="-120"/>
              </a:rPr>
              <a:t>Federated Learning's focus on privacy and data sovereignty will play a crucial role in the development of ethical and responsible AI systems that prioritize user trust and control.</a:t>
            </a:r>
            <a:endParaRPr lang="en-US" sz="1050" dirty="0"/>
          </a:p>
        </p:txBody>
      </p:sp>
      <p:sp>
        <p:nvSpPr>
          <p:cNvPr id="27" name="TextBox 26">
            <a:extLst>
              <a:ext uri="{FF2B5EF4-FFF2-40B4-BE49-F238E27FC236}">
                <a16:creationId xmlns:a16="http://schemas.microsoft.com/office/drawing/2014/main" id="{D039C6B3-27F1-E568-515B-15307765724B}"/>
              </a:ext>
            </a:extLst>
          </p:cNvPr>
          <p:cNvSpPr txBox="1"/>
          <p:nvPr/>
        </p:nvSpPr>
        <p:spPr>
          <a:xfrm flipH="1">
            <a:off x="12768146" y="7732700"/>
            <a:ext cx="1739590" cy="369332"/>
          </a:xfrm>
          <a:prstGeom prst="rect">
            <a:avLst/>
          </a:prstGeom>
          <a:solidFill>
            <a:srgbClr val="241631"/>
          </a:solidFill>
        </p:spPr>
        <p:txBody>
          <a:bodyPr wrap="square" rtlCol="0">
            <a:spAutoFit/>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1006</Words>
  <Application>Microsoft Office PowerPoint</Application>
  <PresentationFormat>Custom</PresentationFormat>
  <Paragraphs>114</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Fira Sans</vt:lpstr>
      <vt:lpstr>Arial</vt:lpstr>
      <vt:lpstr>Inconsolata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GURRAM SHRAVANI</cp:lastModifiedBy>
  <cp:revision>5</cp:revision>
  <dcterms:created xsi:type="dcterms:W3CDTF">2024-11-20T13:56:21Z</dcterms:created>
  <dcterms:modified xsi:type="dcterms:W3CDTF">2024-11-22T09:38:50Z</dcterms:modified>
</cp:coreProperties>
</file>